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2" r:id="rId4"/>
  </p:sldMasterIdLst>
  <p:notesMasterIdLst>
    <p:notesMasterId r:id="rId15"/>
  </p:notesMasterIdLst>
  <p:sldIdLst>
    <p:sldId id="404" r:id="rId5"/>
    <p:sldId id="405" r:id="rId6"/>
    <p:sldId id="401" r:id="rId7"/>
    <p:sldId id="403" r:id="rId8"/>
    <p:sldId id="399" r:id="rId9"/>
    <p:sldId id="400" r:id="rId10"/>
    <p:sldId id="406" r:id="rId11"/>
    <p:sldId id="407" r:id="rId12"/>
    <p:sldId id="408" r:id="rId13"/>
    <p:sldId id="409" r:id="rId14"/>
  </p:sldIdLst>
  <p:sldSz cx="9144000" cy="6858000" type="screen4x3"/>
  <p:notesSz cx="7099300" cy="1023461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" initials="AS  " lastIdx="1" clrIdx="0"/>
  <p:cmAuthor id="2" name="TRAKO Tomasz Szelukowski" initials="TSz" lastIdx="11" clrIdx="1"/>
  <p:cmAuthor id="3" name="Andrzej Szamborski" initials="AS" lastIdx="12" clrIdx="2"/>
  <p:cmAuthor id="4" name="Emilia Gol-Junik" initials="EGJ" lastIdx="1" clrIdx="3">
    <p:extLst>
      <p:ext uri="{19B8F6BF-5375-455C-9EA6-DF929625EA0E}">
        <p15:presenceInfo xmlns:p15="http://schemas.microsoft.com/office/powerpoint/2012/main" userId="S-1-5-21-1464188336-3442365760-2566616526-46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8184"/>
    <a:srgbClr val="EB0000"/>
    <a:srgbClr val="DF3A3D"/>
    <a:srgbClr val="993366"/>
    <a:srgbClr val="CC0099"/>
    <a:srgbClr val="CC3399"/>
    <a:srgbClr val="FACEDD"/>
    <a:srgbClr val="CDCDCD"/>
    <a:srgbClr val="CF3E9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Styl pośredni 4 — Ak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Styl pośredni 4 — Ak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2833802-FEF1-4C79-8D5D-14CF1EAF98D9}" styleName="Styl jasny 2 — Ak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Styl jasny 3 — Ak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Styl z motywem 2 — Ak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CAF9ED-07DC-4A11-8D7F-57B35C25682E}" styleName="Styl pośredni 1 — Ak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864" autoAdjust="0"/>
  </p:normalViewPr>
  <p:slideViewPr>
    <p:cSldViewPr snapToGrid="0">
      <p:cViewPr varScale="1">
        <p:scale>
          <a:sx n="91" d="100"/>
          <a:sy n="91" d="100"/>
        </p:scale>
        <p:origin x="1210" y="10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4020507" y="0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5ED6AD15-1F17-451C-8A2B-AE21EC4D9428}" type="datetimeFigureOut">
              <a:rPr lang="pl-PL" smtClean="0"/>
              <a:pPr/>
              <a:t>28.08.2023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709600" y="4924989"/>
            <a:ext cx="5680103" cy="4029684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9722309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4020507" y="9722309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108DA86F-F56C-4F1E-A714-45E0EBAC4A1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81796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730706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171792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145052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806574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372794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1145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287214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936099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93752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858202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66950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CAB2A-6D82-42A3-92E9-E7979F9A441F}" type="datetimeFigureOut">
              <a:rPr lang="pl-PL" smtClean="0"/>
              <a:pPr/>
              <a:t>28.08.2023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C11A1-1369-4AE6-9FEB-FFD494C894A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3895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900000" y="-11"/>
            <a:ext cx="1455735" cy="897846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0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7" name="Tytuł 1">
            <a:extLst>
              <a:ext uri="{FF2B5EF4-FFF2-40B4-BE49-F238E27FC236}">
                <a16:creationId xmlns:a16="http://schemas.microsoft.com/office/drawing/2014/main" id="{FF99AE11-C813-4B56-AECD-BAC65124FF8F}"/>
              </a:ext>
            </a:extLst>
          </p:cNvPr>
          <p:cNvSpPr txBox="1">
            <a:spLocks/>
          </p:cNvSpPr>
          <p:nvPr/>
        </p:nvSpPr>
        <p:spPr>
          <a:xfrm>
            <a:off x="838603" y="17938"/>
            <a:ext cx="1465741" cy="877342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pl-PL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800</a:t>
            </a: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0" y="0"/>
            <a:ext cx="900000" cy="6858000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375745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1CD8D4A2-A8DC-401A-82F8-13BCD892495B}"/>
              </a:ext>
            </a:extLst>
          </p:cNvPr>
          <p:cNvSpPr txBox="1"/>
          <p:nvPr/>
        </p:nvSpPr>
        <p:spPr>
          <a:xfrm>
            <a:off x="6064943" y="517703"/>
            <a:ext cx="26653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OD 04.09.2023r.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60108C46-7C2B-41BA-9E18-89C578FDE60E}"/>
              </a:ext>
            </a:extLst>
          </p:cNvPr>
          <p:cNvSpPr txBox="1"/>
          <p:nvPr/>
        </p:nvSpPr>
        <p:spPr>
          <a:xfrm>
            <a:off x="2933543" y="444870"/>
            <a:ext cx="5102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Wrocław – Radwanice – Siechnice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B13FD12E-C33D-4D63-9C5C-15C1153D2447}"/>
              </a:ext>
            </a:extLst>
          </p:cNvPr>
          <p:cNvSpPr txBox="1"/>
          <p:nvPr/>
        </p:nvSpPr>
        <p:spPr>
          <a:xfrm>
            <a:off x="8583892" y="1008604"/>
            <a:ext cx="4743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b="1" dirty="0">
                <a:solidFill>
                  <a:srgbClr val="DF3A3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P*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5CF9EA93-C534-416A-9A97-F97BDDF755B3}"/>
              </a:ext>
            </a:extLst>
          </p:cNvPr>
          <p:cNvSpPr txBox="1"/>
          <p:nvPr/>
        </p:nvSpPr>
        <p:spPr>
          <a:xfrm>
            <a:off x="993190" y="6250127"/>
            <a:ext cx="502158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LEGENDA:</a:t>
            </a:r>
          </a:p>
          <a:p>
            <a:r>
              <a:rPr lang="pl-PL" sz="900" b="1" dirty="0">
                <a:solidFill>
                  <a:srgbClr val="DF3A3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 P – kursuje w nocy z piątku na sobotę</a:t>
            </a:r>
          </a:p>
          <a:p>
            <a:r>
              <a:rPr lang="pl-PL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NŻ – przystanek na żądanie</a:t>
            </a:r>
          </a:p>
          <a:p>
            <a:endParaRPr lang="pl-PL" sz="12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2" name="Łącznik prosty 21">
            <a:extLst>
              <a:ext uri="{FF2B5EF4-FFF2-40B4-BE49-F238E27FC236}">
                <a16:creationId xmlns:a16="http://schemas.microsoft.com/office/drawing/2014/main" id="{A642DBD4-10E1-472C-85B8-54026B5FC221}"/>
              </a:ext>
            </a:extLst>
          </p:cNvPr>
          <p:cNvCxnSpPr/>
          <p:nvPr/>
        </p:nvCxnSpPr>
        <p:spPr>
          <a:xfrm>
            <a:off x="2355735" y="876521"/>
            <a:ext cx="6593191" cy="0"/>
          </a:xfrm>
          <a:prstGeom prst="line">
            <a:avLst/>
          </a:prstGeom>
          <a:ln w="38100">
            <a:solidFill>
              <a:srgbClr val="DF3A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rostokąt 19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1599197" y="2992102"/>
            <a:ext cx="43091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DNI ROBOCZE</a:t>
            </a: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C3142439-184F-3542-B829-ADECDC707E73}"/>
              </a:ext>
            </a:extLst>
          </p:cNvPr>
          <p:cNvSpPr txBox="1"/>
          <p:nvPr/>
        </p:nvSpPr>
        <p:spPr>
          <a:xfrm>
            <a:off x="1571473" y="5464701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sz="800" dirty="0"/>
          </a:p>
          <a:p>
            <a:endParaRPr lang="pl-PL" sz="800" dirty="0"/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76A14E55-6248-4FFC-83C0-0AB2F008AA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7546487"/>
              </p:ext>
            </p:extLst>
          </p:nvPr>
        </p:nvGraphicFramePr>
        <p:xfrm>
          <a:off x="970899" y="1215885"/>
          <a:ext cx="7523452" cy="4829876"/>
        </p:xfrm>
        <a:graphic>
          <a:graphicData uri="http://schemas.openxmlformats.org/drawingml/2006/table">
            <a:tbl>
              <a:tblPr/>
              <a:tblGrid>
                <a:gridCol w="1298530">
                  <a:extLst>
                    <a:ext uri="{9D8B030D-6E8A-4147-A177-3AD203B41FA5}">
                      <a16:colId xmlns:a16="http://schemas.microsoft.com/office/drawing/2014/main" val="376919106"/>
                    </a:ext>
                  </a:extLst>
                </a:gridCol>
                <a:gridCol w="222250">
                  <a:extLst>
                    <a:ext uri="{9D8B030D-6E8A-4147-A177-3AD203B41FA5}">
                      <a16:colId xmlns:a16="http://schemas.microsoft.com/office/drawing/2014/main" val="688743410"/>
                    </a:ext>
                  </a:extLst>
                </a:gridCol>
                <a:gridCol w="3030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475">
                  <a:extLst>
                    <a:ext uri="{9D8B030D-6E8A-4147-A177-3AD203B41FA5}">
                      <a16:colId xmlns:a16="http://schemas.microsoft.com/office/drawing/2014/main" val="191954728"/>
                    </a:ext>
                  </a:extLst>
                </a:gridCol>
                <a:gridCol w="303063">
                  <a:extLst>
                    <a:ext uri="{9D8B030D-6E8A-4147-A177-3AD203B41FA5}">
                      <a16:colId xmlns:a16="http://schemas.microsoft.com/office/drawing/2014/main" val="408342200"/>
                    </a:ext>
                  </a:extLst>
                </a:gridCol>
                <a:gridCol w="303063">
                  <a:extLst>
                    <a:ext uri="{9D8B030D-6E8A-4147-A177-3AD203B41FA5}">
                      <a16:colId xmlns:a16="http://schemas.microsoft.com/office/drawing/2014/main" val="35844175"/>
                    </a:ext>
                  </a:extLst>
                </a:gridCol>
                <a:gridCol w="303063">
                  <a:extLst>
                    <a:ext uri="{9D8B030D-6E8A-4147-A177-3AD203B41FA5}">
                      <a16:colId xmlns:a16="http://schemas.microsoft.com/office/drawing/2014/main" val="2404956207"/>
                    </a:ext>
                  </a:extLst>
                </a:gridCol>
                <a:gridCol w="303063">
                  <a:extLst>
                    <a:ext uri="{9D8B030D-6E8A-4147-A177-3AD203B41FA5}">
                      <a16:colId xmlns:a16="http://schemas.microsoft.com/office/drawing/2014/main" val="3750876692"/>
                    </a:ext>
                  </a:extLst>
                </a:gridCol>
                <a:gridCol w="303063">
                  <a:extLst>
                    <a:ext uri="{9D8B030D-6E8A-4147-A177-3AD203B41FA5}">
                      <a16:colId xmlns:a16="http://schemas.microsoft.com/office/drawing/2014/main" val="1618331518"/>
                    </a:ext>
                  </a:extLst>
                </a:gridCol>
                <a:gridCol w="303063">
                  <a:extLst>
                    <a:ext uri="{9D8B030D-6E8A-4147-A177-3AD203B41FA5}">
                      <a16:colId xmlns:a16="http://schemas.microsoft.com/office/drawing/2014/main" val="3718633495"/>
                    </a:ext>
                  </a:extLst>
                </a:gridCol>
                <a:gridCol w="303063">
                  <a:extLst>
                    <a:ext uri="{9D8B030D-6E8A-4147-A177-3AD203B41FA5}">
                      <a16:colId xmlns:a16="http://schemas.microsoft.com/office/drawing/2014/main" val="1355035759"/>
                    </a:ext>
                  </a:extLst>
                </a:gridCol>
                <a:gridCol w="303063">
                  <a:extLst>
                    <a:ext uri="{9D8B030D-6E8A-4147-A177-3AD203B41FA5}">
                      <a16:colId xmlns:a16="http://schemas.microsoft.com/office/drawing/2014/main" val="2290264581"/>
                    </a:ext>
                  </a:extLst>
                </a:gridCol>
                <a:gridCol w="303063">
                  <a:extLst>
                    <a:ext uri="{9D8B030D-6E8A-4147-A177-3AD203B41FA5}">
                      <a16:colId xmlns:a16="http://schemas.microsoft.com/office/drawing/2014/main" val="2573804683"/>
                    </a:ext>
                  </a:extLst>
                </a:gridCol>
                <a:gridCol w="303063">
                  <a:extLst>
                    <a:ext uri="{9D8B030D-6E8A-4147-A177-3AD203B41FA5}">
                      <a16:colId xmlns:a16="http://schemas.microsoft.com/office/drawing/2014/main" val="1863792851"/>
                    </a:ext>
                  </a:extLst>
                </a:gridCol>
                <a:gridCol w="303063">
                  <a:extLst>
                    <a:ext uri="{9D8B030D-6E8A-4147-A177-3AD203B41FA5}">
                      <a16:colId xmlns:a16="http://schemas.microsoft.com/office/drawing/2014/main" val="551455339"/>
                    </a:ext>
                  </a:extLst>
                </a:gridCol>
                <a:gridCol w="303063">
                  <a:extLst>
                    <a:ext uri="{9D8B030D-6E8A-4147-A177-3AD203B41FA5}">
                      <a16:colId xmlns:a16="http://schemas.microsoft.com/office/drawing/2014/main" val="3296470674"/>
                    </a:ext>
                  </a:extLst>
                </a:gridCol>
                <a:gridCol w="303063">
                  <a:extLst>
                    <a:ext uri="{9D8B030D-6E8A-4147-A177-3AD203B41FA5}">
                      <a16:colId xmlns:a16="http://schemas.microsoft.com/office/drawing/2014/main" val="3793591611"/>
                    </a:ext>
                  </a:extLst>
                </a:gridCol>
                <a:gridCol w="303063">
                  <a:extLst>
                    <a:ext uri="{9D8B030D-6E8A-4147-A177-3AD203B41FA5}">
                      <a16:colId xmlns:a16="http://schemas.microsoft.com/office/drawing/2014/main" val="3937836936"/>
                    </a:ext>
                  </a:extLst>
                </a:gridCol>
                <a:gridCol w="303063">
                  <a:extLst>
                    <a:ext uri="{9D8B030D-6E8A-4147-A177-3AD203B41FA5}">
                      <a16:colId xmlns:a16="http://schemas.microsoft.com/office/drawing/2014/main" val="2291711187"/>
                    </a:ext>
                  </a:extLst>
                </a:gridCol>
                <a:gridCol w="303063">
                  <a:extLst>
                    <a:ext uri="{9D8B030D-6E8A-4147-A177-3AD203B41FA5}">
                      <a16:colId xmlns:a16="http://schemas.microsoft.com/office/drawing/2014/main" val="4030762709"/>
                    </a:ext>
                  </a:extLst>
                </a:gridCol>
                <a:gridCol w="303063">
                  <a:extLst>
                    <a:ext uri="{9D8B030D-6E8A-4147-A177-3AD203B41FA5}">
                      <a16:colId xmlns:a16="http://schemas.microsoft.com/office/drawing/2014/main" val="1156615955"/>
                    </a:ext>
                  </a:extLst>
                </a:gridCol>
                <a:gridCol w="303063">
                  <a:extLst>
                    <a:ext uri="{9D8B030D-6E8A-4147-A177-3AD203B41FA5}">
                      <a16:colId xmlns:a16="http://schemas.microsoft.com/office/drawing/2014/main" val="3673425183"/>
                    </a:ext>
                  </a:extLst>
                </a:gridCol>
              </a:tblGrid>
              <a:tr h="138566">
                <a:tc>
                  <a:txBody>
                    <a:bodyPr/>
                    <a:lstStyle/>
                    <a:p>
                      <a:pPr algn="l" fontAlgn="ctr"/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1235037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3825602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0601924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Dworzec Główny Dworcowa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3095740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Kościuszki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8305787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Świstackiego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8859224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 NŻ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2515425"/>
                  </a:ext>
                </a:extLst>
              </a:tr>
              <a:tr h="19777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 NŻ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9:44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8971129"/>
                  </a:ext>
                </a:extLst>
              </a:tr>
              <a:tr h="97019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 (Centrum handlowe)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9:46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4107446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Park Wschodni NŻ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9:47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5101738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Karwińska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NŻ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020146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Księże Małe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7781675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Zagłębiowska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9:51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713472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Sosnowiecka NŻ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9:52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8903489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Brochowska NŻ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9:53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9927323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Opolska NŻ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9:53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8183593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Skrajna NŻ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9:54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1467055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9:55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6049151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2379248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9:55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1341077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Poprzeczna NŻ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9:56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558565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– Szkoła NŻ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9:57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3743910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Dębowa NŻ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9:58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4941302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Rondo B-Ł-D NŻ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9:59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895043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ZOZ NŻ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7982343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PKP NŻ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55575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Szkolna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2588009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Zacisze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7255709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Osiedle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8380342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Ogrodnictwo NŻ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7002759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Staszica NŻ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0252626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Kwiatkowskiego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6910" marR="6910" marT="69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5167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76627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3F3B5AB6-8345-4360-8DD1-75E09F442C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459336"/>
              </p:ext>
            </p:extLst>
          </p:nvPr>
        </p:nvGraphicFramePr>
        <p:xfrm>
          <a:off x="988295" y="1269930"/>
          <a:ext cx="7266968" cy="4712819"/>
        </p:xfrm>
        <a:graphic>
          <a:graphicData uri="http://schemas.openxmlformats.org/drawingml/2006/table">
            <a:tbl>
              <a:tblPr/>
              <a:tblGrid>
                <a:gridCol w="1686755">
                  <a:extLst>
                    <a:ext uri="{9D8B030D-6E8A-4147-A177-3AD203B41FA5}">
                      <a16:colId xmlns:a16="http://schemas.microsoft.com/office/drawing/2014/main" val="1143692223"/>
                    </a:ext>
                  </a:extLst>
                </a:gridCol>
                <a:gridCol w="249237">
                  <a:extLst>
                    <a:ext uri="{9D8B030D-6E8A-4147-A177-3AD203B41FA5}">
                      <a16:colId xmlns:a16="http://schemas.microsoft.com/office/drawing/2014/main" val="4125460818"/>
                    </a:ext>
                  </a:extLst>
                </a:gridCol>
                <a:gridCol w="333186">
                  <a:extLst>
                    <a:ext uri="{9D8B030D-6E8A-4147-A177-3AD203B41FA5}">
                      <a16:colId xmlns:a16="http://schemas.microsoft.com/office/drawing/2014/main" val="1868549978"/>
                    </a:ext>
                  </a:extLst>
                </a:gridCol>
                <a:gridCol w="333186">
                  <a:extLst>
                    <a:ext uri="{9D8B030D-6E8A-4147-A177-3AD203B41FA5}">
                      <a16:colId xmlns:a16="http://schemas.microsoft.com/office/drawing/2014/main" val="3439647066"/>
                    </a:ext>
                  </a:extLst>
                </a:gridCol>
                <a:gridCol w="333186">
                  <a:extLst>
                    <a:ext uri="{9D8B030D-6E8A-4147-A177-3AD203B41FA5}">
                      <a16:colId xmlns:a16="http://schemas.microsoft.com/office/drawing/2014/main" val="1976628284"/>
                    </a:ext>
                  </a:extLst>
                </a:gridCol>
                <a:gridCol w="333186">
                  <a:extLst>
                    <a:ext uri="{9D8B030D-6E8A-4147-A177-3AD203B41FA5}">
                      <a16:colId xmlns:a16="http://schemas.microsoft.com/office/drawing/2014/main" val="553568819"/>
                    </a:ext>
                  </a:extLst>
                </a:gridCol>
                <a:gridCol w="333186">
                  <a:extLst>
                    <a:ext uri="{9D8B030D-6E8A-4147-A177-3AD203B41FA5}">
                      <a16:colId xmlns:a16="http://schemas.microsoft.com/office/drawing/2014/main" val="190074736"/>
                    </a:ext>
                  </a:extLst>
                </a:gridCol>
                <a:gridCol w="333186">
                  <a:extLst>
                    <a:ext uri="{9D8B030D-6E8A-4147-A177-3AD203B41FA5}">
                      <a16:colId xmlns:a16="http://schemas.microsoft.com/office/drawing/2014/main" val="2649136376"/>
                    </a:ext>
                  </a:extLst>
                </a:gridCol>
                <a:gridCol w="333186">
                  <a:extLst>
                    <a:ext uri="{9D8B030D-6E8A-4147-A177-3AD203B41FA5}">
                      <a16:colId xmlns:a16="http://schemas.microsoft.com/office/drawing/2014/main" val="2018541029"/>
                    </a:ext>
                  </a:extLst>
                </a:gridCol>
                <a:gridCol w="333186">
                  <a:extLst>
                    <a:ext uri="{9D8B030D-6E8A-4147-A177-3AD203B41FA5}">
                      <a16:colId xmlns:a16="http://schemas.microsoft.com/office/drawing/2014/main" val="143967708"/>
                    </a:ext>
                  </a:extLst>
                </a:gridCol>
                <a:gridCol w="333186">
                  <a:extLst>
                    <a:ext uri="{9D8B030D-6E8A-4147-A177-3AD203B41FA5}">
                      <a16:colId xmlns:a16="http://schemas.microsoft.com/office/drawing/2014/main" val="969336690"/>
                    </a:ext>
                  </a:extLst>
                </a:gridCol>
                <a:gridCol w="333186">
                  <a:extLst>
                    <a:ext uri="{9D8B030D-6E8A-4147-A177-3AD203B41FA5}">
                      <a16:colId xmlns:a16="http://schemas.microsoft.com/office/drawing/2014/main" val="3333779873"/>
                    </a:ext>
                  </a:extLst>
                </a:gridCol>
                <a:gridCol w="333186">
                  <a:extLst>
                    <a:ext uri="{9D8B030D-6E8A-4147-A177-3AD203B41FA5}">
                      <a16:colId xmlns:a16="http://schemas.microsoft.com/office/drawing/2014/main" val="1450759568"/>
                    </a:ext>
                  </a:extLst>
                </a:gridCol>
                <a:gridCol w="333186">
                  <a:extLst>
                    <a:ext uri="{9D8B030D-6E8A-4147-A177-3AD203B41FA5}">
                      <a16:colId xmlns:a16="http://schemas.microsoft.com/office/drawing/2014/main" val="849661262"/>
                    </a:ext>
                  </a:extLst>
                </a:gridCol>
                <a:gridCol w="333186">
                  <a:extLst>
                    <a:ext uri="{9D8B030D-6E8A-4147-A177-3AD203B41FA5}">
                      <a16:colId xmlns:a16="http://schemas.microsoft.com/office/drawing/2014/main" val="162428895"/>
                    </a:ext>
                  </a:extLst>
                </a:gridCol>
                <a:gridCol w="333186">
                  <a:extLst>
                    <a:ext uri="{9D8B030D-6E8A-4147-A177-3AD203B41FA5}">
                      <a16:colId xmlns:a16="http://schemas.microsoft.com/office/drawing/2014/main" val="3572948300"/>
                    </a:ext>
                  </a:extLst>
                </a:gridCol>
                <a:gridCol w="333186">
                  <a:extLst>
                    <a:ext uri="{9D8B030D-6E8A-4147-A177-3AD203B41FA5}">
                      <a16:colId xmlns:a16="http://schemas.microsoft.com/office/drawing/2014/main" val="3058441070"/>
                    </a:ext>
                  </a:extLst>
                </a:gridCol>
                <a:gridCol w="333186">
                  <a:extLst>
                    <a:ext uri="{9D8B030D-6E8A-4147-A177-3AD203B41FA5}">
                      <a16:colId xmlns:a16="http://schemas.microsoft.com/office/drawing/2014/main" val="2384941850"/>
                    </a:ext>
                  </a:extLst>
                </a:gridCol>
              </a:tblGrid>
              <a:tr h="1450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3662374"/>
                  </a:ext>
                </a:extLst>
              </a:tr>
              <a:tr h="1450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– Osiedle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9:20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19:39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1406994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Ogrodnictwo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9:21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19:40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577679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9:23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19:42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1376363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wiadukt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9:24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19:43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1985651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Św. Katarzyny/Ziemska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23:38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- Główna (1h)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9:26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19:45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4068644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- Główna (STAW)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9:28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19:47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5634004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- skrzy. Żernicka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9:30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19:49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5384065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Smardzów - Reja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9:33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19:52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0949916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Żerniki Wrocławskie - Kolejowa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9:36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19:55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255034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Żerniki Wrocławskie - pętla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9:38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19:57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5772270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Żerniki Wr. - Orla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9:39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19:58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223962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Iwiny - Rondo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9:41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3864809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885666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Iwiny - Rondo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9:41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9242617"/>
                  </a:ext>
                </a:extLst>
              </a:tr>
              <a:tr h="16558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Vivaldiego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9:42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5799425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Kajdasza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9:43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0919131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Jagodzińska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9:44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0861078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Malinowskiego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9:45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0370797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Konduktorska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9:46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8742046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Buforowa – Rondo NŻ 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9:47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479997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Bardzka (Cmentarz)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9:48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42795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Morwowa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9:49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3902381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Krynicka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9:50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6088890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Bardzka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9:51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1983586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Kamienna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9:52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0883765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Prudnicka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9:53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0679362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Hubska (Dawida)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9:54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7927403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Dworzec Autobusowy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9:56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2204334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9:01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0857881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</a:tbl>
          </a:graphicData>
        </a:graphic>
      </p:graphicFrame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900000" y="-11"/>
            <a:ext cx="1455735" cy="897846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pl-PL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800</a:t>
            </a:r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0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0" y="0"/>
            <a:ext cx="900000" cy="6858000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287965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FD80FCD6-15FF-4910-AA0E-7BF6E4D1D7FB}"/>
              </a:ext>
            </a:extLst>
          </p:cNvPr>
          <p:cNvSpPr txBox="1"/>
          <p:nvPr/>
        </p:nvSpPr>
        <p:spPr>
          <a:xfrm>
            <a:off x="2830984" y="456441"/>
            <a:ext cx="62837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Siechnice – Św. Katarzyna – Smardzów – Żerniki </a:t>
            </a:r>
            <a:r>
              <a:rPr lang="pl-PL" sz="1400" i="1" dirty="0" err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</a:t>
            </a:r>
            <a:r>
              <a:rPr lang="pl-PL" sz="14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– </a:t>
            </a:r>
            <a:r>
              <a:rPr lang="pl-PL" sz="1400" i="1" dirty="0" err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Iwiny</a:t>
            </a:r>
            <a:r>
              <a:rPr lang="pl-PL" sz="14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–  Wrocław 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1727840" y="2660014"/>
            <a:ext cx="435568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WIGILIA 24.XII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1CD8D4A2-A8DC-401A-82F8-13BCD892495B}"/>
              </a:ext>
            </a:extLst>
          </p:cNvPr>
          <p:cNvSpPr txBox="1"/>
          <p:nvPr/>
        </p:nvSpPr>
        <p:spPr>
          <a:xfrm>
            <a:off x="785301" y="945250"/>
            <a:ext cx="31408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w Wigilię  24.XII.</a:t>
            </a:r>
          </a:p>
        </p:txBody>
      </p:sp>
      <p:cxnSp>
        <p:nvCxnSpPr>
          <p:cNvPr id="17" name="Łącznik prosty 16">
            <a:extLst>
              <a:ext uri="{FF2B5EF4-FFF2-40B4-BE49-F238E27FC236}">
                <a16:creationId xmlns:a16="http://schemas.microsoft.com/office/drawing/2014/main" id="{F6BDF5C7-7720-4747-8A8D-385C4A1CF799}"/>
              </a:ext>
            </a:extLst>
          </p:cNvPr>
          <p:cNvCxnSpPr/>
          <p:nvPr/>
        </p:nvCxnSpPr>
        <p:spPr>
          <a:xfrm>
            <a:off x="2340495" y="875251"/>
            <a:ext cx="6593191" cy="0"/>
          </a:xfrm>
          <a:prstGeom prst="line">
            <a:avLst/>
          </a:prstGeom>
          <a:ln w="38100">
            <a:solidFill>
              <a:srgbClr val="DF3A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83598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91033C15-E9D5-4A06-BCAA-ADA9C421A7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868099"/>
              </p:ext>
            </p:extLst>
          </p:nvPr>
        </p:nvGraphicFramePr>
        <p:xfrm>
          <a:off x="980866" y="866484"/>
          <a:ext cx="7886788" cy="5835270"/>
        </p:xfrm>
        <a:graphic>
          <a:graphicData uri="http://schemas.openxmlformats.org/drawingml/2006/table">
            <a:tbl>
              <a:tblPr/>
              <a:tblGrid>
                <a:gridCol w="1498820">
                  <a:extLst>
                    <a:ext uri="{9D8B030D-6E8A-4147-A177-3AD203B41FA5}">
                      <a16:colId xmlns:a16="http://schemas.microsoft.com/office/drawing/2014/main" val="4095177710"/>
                    </a:ext>
                  </a:extLst>
                </a:gridCol>
                <a:gridCol w="211138">
                  <a:extLst>
                    <a:ext uri="{9D8B030D-6E8A-4147-A177-3AD203B41FA5}">
                      <a16:colId xmlns:a16="http://schemas.microsoft.com/office/drawing/2014/main" val="742985437"/>
                    </a:ext>
                  </a:extLst>
                </a:gridCol>
                <a:gridCol w="267266">
                  <a:extLst>
                    <a:ext uri="{9D8B030D-6E8A-4147-A177-3AD203B41FA5}">
                      <a16:colId xmlns:a16="http://schemas.microsoft.com/office/drawing/2014/main" val="875138839"/>
                    </a:ext>
                  </a:extLst>
                </a:gridCol>
                <a:gridCol w="305667">
                  <a:extLst>
                    <a:ext uri="{9D8B030D-6E8A-4147-A177-3AD203B41FA5}">
                      <a16:colId xmlns:a16="http://schemas.microsoft.com/office/drawing/2014/main" val="2865553411"/>
                    </a:ext>
                  </a:extLst>
                </a:gridCol>
                <a:gridCol w="305667">
                  <a:extLst>
                    <a:ext uri="{9D8B030D-6E8A-4147-A177-3AD203B41FA5}">
                      <a16:colId xmlns:a16="http://schemas.microsoft.com/office/drawing/2014/main" val="477816273"/>
                    </a:ext>
                  </a:extLst>
                </a:gridCol>
                <a:gridCol w="305667">
                  <a:extLst>
                    <a:ext uri="{9D8B030D-6E8A-4147-A177-3AD203B41FA5}">
                      <a16:colId xmlns:a16="http://schemas.microsoft.com/office/drawing/2014/main" val="2484173675"/>
                    </a:ext>
                  </a:extLst>
                </a:gridCol>
                <a:gridCol w="305667">
                  <a:extLst>
                    <a:ext uri="{9D8B030D-6E8A-4147-A177-3AD203B41FA5}">
                      <a16:colId xmlns:a16="http://schemas.microsoft.com/office/drawing/2014/main" val="199217891"/>
                    </a:ext>
                  </a:extLst>
                </a:gridCol>
                <a:gridCol w="305667">
                  <a:extLst>
                    <a:ext uri="{9D8B030D-6E8A-4147-A177-3AD203B41FA5}">
                      <a16:colId xmlns:a16="http://schemas.microsoft.com/office/drawing/2014/main" val="444710432"/>
                    </a:ext>
                  </a:extLst>
                </a:gridCol>
                <a:gridCol w="305667">
                  <a:extLst>
                    <a:ext uri="{9D8B030D-6E8A-4147-A177-3AD203B41FA5}">
                      <a16:colId xmlns:a16="http://schemas.microsoft.com/office/drawing/2014/main" val="783570304"/>
                    </a:ext>
                  </a:extLst>
                </a:gridCol>
                <a:gridCol w="305667">
                  <a:extLst>
                    <a:ext uri="{9D8B030D-6E8A-4147-A177-3AD203B41FA5}">
                      <a16:colId xmlns:a16="http://schemas.microsoft.com/office/drawing/2014/main" val="948865940"/>
                    </a:ext>
                  </a:extLst>
                </a:gridCol>
                <a:gridCol w="305667">
                  <a:extLst>
                    <a:ext uri="{9D8B030D-6E8A-4147-A177-3AD203B41FA5}">
                      <a16:colId xmlns:a16="http://schemas.microsoft.com/office/drawing/2014/main" val="4049494732"/>
                    </a:ext>
                  </a:extLst>
                </a:gridCol>
                <a:gridCol w="305667">
                  <a:extLst>
                    <a:ext uri="{9D8B030D-6E8A-4147-A177-3AD203B41FA5}">
                      <a16:colId xmlns:a16="http://schemas.microsoft.com/office/drawing/2014/main" val="1494747031"/>
                    </a:ext>
                  </a:extLst>
                </a:gridCol>
                <a:gridCol w="305667">
                  <a:extLst>
                    <a:ext uri="{9D8B030D-6E8A-4147-A177-3AD203B41FA5}">
                      <a16:colId xmlns:a16="http://schemas.microsoft.com/office/drawing/2014/main" val="2281637136"/>
                    </a:ext>
                  </a:extLst>
                </a:gridCol>
                <a:gridCol w="305667">
                  <a:extLst>
                    <a:ext uri="{9D8B030D-6E8A-4147-A177-3AD203B41FA5}">
                      <a16:colId xmlns:a16="http://schemas.microsoft.com/office/drawing/2014/main" val="2663401907"/>
                    </a:ext>
                  </a:extLst>
                </a:gridCol>
                <a:gridCol w="305667">
                  <a:extLst>
                    <a:ext uri="{9D8B030D-6E8A-4147-A177-3AD203B41FA5}">
                      <a16:colId xmlns:a16="http://schemas.microsoft.com/office/drawing/2014/main" val="3159881002"/>
                    </a:ext>
                  </a:extLst>
                </a:gridCol>
                <a:gridCol w="305667">
                  <a:extLst>
                    <a:ext uri="{9D8B030D-6E8A-4147-A177-3AD203B41FA5}">
                      <a16:colId xmlns:a16="http://schemas.microsoft.com/office/drawing/2014/main" val="1018156100"/>
                    </a:ext>
                  </a:extLst>
                </a:gridCol>
                <a:gridCol w="305667">
                  <a:extLst>
                    <a:ext uri="{9D8B030D-6E8A-4147-A177-3AD203B41FA5}">
                      <a16:colId xmlns:a16="http://schemas.microsoft.com/office/drawing/2014/main" val="702290243"/>
                    </a:ext>
                  </a:extLst>
                </a:gridCol>
                <a:gridCol w="305667">
                  <a:extLst>
                    <a:ext uri="{9D8B030D-6E8A-4147-A177-3AD203B41FA5}">
                      <a16:colId xmlns:a16="http://schemas.microsoft.com/office/drawing/2014/main" val="3652919860"/>
                    </a:ext>
                  </a:extLst>
                </a:gridCol>
                <a:gridCol w="305667">
                  <a:extLst>
                    <a:ext uri="{9D8B030D-6E8A-4147-A177-3AD203B41FA5}">
                      <a16:colId xmlns:a16="http://schemas.microsoft.com/office/drawing/2014/main" val="982222489"/>
                    </a:ext>
                  </a:extLst>
                </a:gridCol>
                <a:gridCol w="305667">
                  <a:extLst>
                    <a:ext uri="{9D8B030D-6E8A-4147-A177-3AD203B41FA5}">
                      <a16:colId xmlns:a16="http://schemas.microsoft.com/office/drawing/2014/main" val="1240890800"/>
                    </a:ext>
                  </a:extLst>
                </a:gridCol>
                <a:gridCol w="305667">
                  <a:extLst>
                    <a:ext uri="{9D8B030D-6E8A-4147-A177-3AD203B41FA5}">
                      <a16:colId xmlns:a16="http://schemas.microsoft.com/office/drawing/2014/main" val="1904086418"/>
                    </a:ext>
                  </a:extLst>
                </a:gridCol>
                <a:gridCol w="407558">
                  <a:extLst>
                    <a:ext uri="{9D8B030D-6E8A-4147-A177-3AD203B41FA5}">
                      <a16:colId xmlns:a16="http://schemas.microsoft.com/office/drawing/2014/main" val="2692779489"/>
                    </a:ext>
                  </a:extLst>
                </a:gridCol>
              </a:tblGrid>
              <a:tr h="118836">
                <a:tc>
                  <a:txBody>
                    <a:bodyPr/>
                    <a:lstStyle/>
                    <a:p>
                      <a:pPr algn="l" fontAlgn="ctr"/>
                      <a:endParaRPr lang="pl-PL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0236531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endParaRPr lang="pl-PL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8174412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endParaRPr lang="pl-PL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linia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375095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Kwiatkowskiego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3153950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Staszica NŻ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819601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Groblice II - </a:t>
                      </a:r>
                      <a:r>
                        <a:rPr lang="pl-PL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Kotowicka</a:t>
                      </a:r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NŻ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563230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Durok - skrzy. NŻ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029898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Kotowice II - Spacerowa/Leśna NŻ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7060978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Kotowice - Główna NŻ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8832063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Kotowice - Ogrodowa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0329678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Kotowice - Cmentarna NŻ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176615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Kotowice - Główna NŻ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5098129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Kotowice II - Spacerowa/Leśna NŻ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4529126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Durok - skrzy. NŻ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370962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Groblice II - Kotowicka NŻ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276073"/>
                  </a:ext>
                </a:extLst>
              </a:tr>
              <a:tr h="153535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Ogrodnictwo NŻ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153079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Osiedle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6401711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Ogrodnictwo NŻ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4225067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NŻ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1871914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wiadukt NŻ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4010697"/>
                  </a:ext>
                </a:extLst>
              </a:tr>
              <a:tr h="224031">
                <a:tc>
                  <a:txBody>
                    <a:bodyPr/>
                    <a:lstStyle/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– Św. Katarzyna / Ziemska</a:t>
                      </a:r>
                      <a:r>
                        <a:rPr lang="pl-PL" sz="7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NŻ</a:t>
                      </a:r>
                      <a:endParaRPr lang="pl-PL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- Główna NŻ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1514368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– Główna (Staw)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4342145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- skrzy. Żernicka NŻ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2696675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Smardzów - Reja NŻ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8637509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Żerniki Wrocławskie - Kolejowa NŻ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9454901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Żerniki Wrocławskie - pętla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359649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Żerniki </a:t>
                      </a:r>
                      <a:r>
                        <a:rPr lang="pl-PL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Wr</a:t>
                      </a:r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- Orla NŻ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1668713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Iwiny</a:t>
                      </a:r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Rondo NŻ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533651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endParaRPr lang="pl-PL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9969750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Iwiny</a:t>
                      </a:r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Rondo NŻ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9656850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Vivaldiego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8109485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Kajdasza NŻ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8339069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Jagodzińska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476249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Malinowskiego NŻ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6765051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Konduktorska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04008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Buforowa - Rondo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3651486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Bardzka (Cmentarz) NŻ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5508080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Morwowa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4931041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Krynicka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2657399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Bardzka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1102592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Kamienna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777846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Prudnicka NŻ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1600107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Hubska</a:t>
                      </a:r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(Dawida)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66225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Dworzec Autobusowy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3345886"/>
                  </a:ext>
                </a:extLst>
              </a:tr>
              <a:tr h="118836">
                <a:tc>
                  <a:txBody>
                    <a:bodyPr/>
                    <a:lstStyle/>
                    <a:p>
                      <a:pPr algn="l" fontAlgn="ctr"/>
                      <a:r>
                        <a:rPr lang="pl-PL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</a:t>
                      </a:r>
                    </a:p>
                  </a:txBody>
                  <a:tcPr marL="4835" marR="4835" marT="48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1:39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3A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132723"/>
                  </a:ext>
                </a:extLst>
              </a:tr>
            </a:tbl>
          </a:graphicData>
        </a:graphic>
      </p:graphicFrame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690168" y="-41037"/>
            <a:ext cx="1455735" cy="897846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0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7" name="Tytuł 1">
            <a:extLst>
              <a:ext uri="{FF2B5EF4-FFF2-40B4-BE49-F238E27FC236}">
                <a16:creationId xmlns:a16="http://schemas.microsoft.com/office/drawing/2014/main" id="{FF99AE11-C813-4B56-AECD-BAC65124FF8F}"/>
              </a:ext>
            </a:extLst>
          </p:cNvPr>
          <p:cNvSpPr txBox="1">
            <a:spLocks/>
          </p:cNvSpPr>
          <p:nvPr/>
        </p:nvSpPr>
        <p:spPr>
          <a:xfrm>
            <a:off x="610480" y="-10858"/>
            <a:ext cx="1465741" cy="877342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pl-PL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800</a:t>
            </a: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21540" y="-30491"/>
            <a:ext cx="900000" cy="6858000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266020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FD80FCD6-15FF-4910-AA0E-7BF6E4D1D7FB}"/>
              </a:ext>
            </a:extLst>
          </p:cNvPr>
          <p:cNvSpPr txBox="1"/>
          <p:nvPr/>
        </p:nvSpPr>
        <p:spPr>
          <a:xfrm>
            <a:off x="2806055" y="459156"/>
            <a:ext cx="63164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Siechnice – Św. Katarzyna – Smardzów – Żerniki </a:t>
            </a:r>
            <a:r>
              <a:rPr lang="pl-PL" sz="1400" i="1" dirty="0" err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</a:t>
            </a:r>
            <a:r>
              <a:rPr lang="pl-PL" sz="14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– </a:t>
            </a:r>
            <a:r>
              <a:rPr lang="pl-PL" sz="1400" i="1" dirty="0" err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Iwiny</a:t>
            </a:r>
            <a:r>
              <a:rPr lang="pl-PL" sz="14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–  Wrocław 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1651790" y="2823730"/>
            <a:ext cx="430598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DNI ROBOCZE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1CD8D4A2-A8DC-401A-82F8-13BCD892495B}"/>
              </a:ext>
            </a:extLst>
          </p:cNvPr>
          <p:cNvSpPr txBox="1"/>
          <p:nvPr/>
        </p:nvSpPr>
        <p:spPr>
          <a:xfrm>
            <a:off x="3950485" y="950504"/>
            <a:ext cx="3503074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OD  04.09.2023 r.</a:t>
            </a: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D3D2B561-90D2-4AF6-9D69-CB121E6796D5}"/>
              </a:ext>
            </a:extLst>
          </p:cNvPr>
          <p:cNvSpPr txBox="1"/>
          <p:nvPr/>
        </p:nvSpPr>
        <p:spPr>
          <a:xfrm>
            <a:off x="8389071" y="1569780"/>
            <a:ext cx="668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700" b="1" dirty="0">
                <a:solidFill>
                  <a:srgbClr val="DF3A3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kursuje </a:t>
            </a:r>
            <a:br>
              <a:rPr lang="pl-PL" sz="700" b="1" dirty="0">
                <a:solidFill>
                  <a:srgbClr val="DF3A3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700" b="1" dirty="0">
                <a:solidFill>
                  <a:srgbClr val="DF3A3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nocy </a:t>
            </a:r>
            <a:br>
              <a:rPr lang="pl-PL" sz="700" b="1" dirty="0">
                <a:solidFill>
                  <a:srgbClr val="DF3A3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700" b="1" dirty="0">
                <a:solidFill>
                  <a:srgbClr val="DF3A3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piątku na sobotę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4C4B7BA5-36E4-4181-B1D4-880FA63AF24B}"/>
              </a:ext>
            </a:extLst>
          </p:cNvPr>
          <p:cNvSpPr txBox="1"/>
          <p:nvPr/>
        </p:nvSpPr>
        <p:spPr>
          <a:xfrm>
            <a:off x="8606080" y="991784"/>
            <a:ext cx="3276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b="1" dirty="0">
                <a:solidFill>
                  <a:srgbClr val="DF3A3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P*</a:t>
            </a:r>
          </a:p>
        </p:txBody>
      </p:sp>
      <p:cxnSp>
        <p:nvCxnSpPr>
          <p:cNvPr id="20" name="Łącznik prosty 19">
            <a:extLst>
              <a:ext uri="{FF2B5EF4-FFF2-40B4-BE49-F238E27FC236}">
                <a16:creationId xmlns:a16="http://schemas.microsoft.com/office/drawing/2014/main" id="{8D4A2319-D1ED-45BD-B61B-554C7C9AF67F}"/>
              </a:ext>
            </a:extLst>
          </p:cNvPr>
          <p:cNvCxnSpPr/>
          <p:nvPr/>
        </p:nvCxnSpPr>
        <p:spPr>
          <a:xfrm>
            <a:off x="2339470" y="731139"/>
            <a:ext cx="6593191" cy="0"/>
          </a:xfrm>
          <a:prstGeom prst="line">
            <a:avLst/>
          </a:prstGeom>
          <a:ln w="38100">
            <a:solidFill>
              <a:srgbClr val="DF3A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74665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9252981A-7CE2-4E2F-9604-FBD4B7F313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188846"/>
              </p:ext>
            </p:extLst>
          </p:nvPr>
        </p:nvGraphicFramePr>
        <p:xfrm>
          <a:off x="967132" y="1220924"/>
          <a:ext cx="8019383" cy="4535368"/>
        </p:xfrm>
        <a:graphic>
          <a:graphicData uri="http://schemas.openxmlformats.org/drawingml/2006/table">
            <a:tbl>
              <a:tblPr/>
              <a:tblGrid>
                <a:gridCol w="1687196">
                  <a:extLst>
                    <a:ext uri="{9D8B030D-6E8A-4147-A177-3AD203B41FA5}">
                      <a16:colId xmlns:a16="http://schemas.microsoft.com/office/drawing/2014/main" val="1342844577"/>
                    </a:ext>
                  </a:extLst>
                </a:gridCol>
                <a:gridCol w="333273">
                  <a:extLst>
                    <a:ext uri="{9D8B030D-6E8A-4147-A177-3AD203B41FA5}">
                      <a16:colId xmlns:a16="http://schemas.microsoft.com/office/drawing/2014/main" val="3037425956"/>
                    </a:ext>
                  </a:extLst>
                </a:gridCol>
                <a:gridCol w="333273">
                  <a:extLst>
                    <a:ext uri="{9D8B030D-6E8A-4147-A177-3AD203B41FA5}">
                      <a16:colId xmlns:a16="http://schemas.microsoft.com/office/drawing/2014/main" val="2172615264"/>
                    </a:ext>
                  </a:extLst>
                </a:gridCol>
                <a:gridCol w="333273">
                  <a:extLst>
                    <a:ext uri="{9D8B030D-6E8A-4147-A177-3AD203B41FA5}">
                      <a16:colId xmlns:a16="http://schemas.microsoft.com/office/drawing/2014/main" val="2287316609"/>
                    </a:ext>
                  </a:extLst>
                </a:gridCol>
                <a:gridCol w="333273">
                  <a:extLst>
                    <a:ext uri="{9D8B030D-6E8A-4147-A177-3AD203B41FA5}">
                      <a16:colId xmlns:a16="http://schemas.microsoft.com/office/drawing/2014/main" val="4187530409"/>
                    </a:ext>
                  </a:extLst>
                </a:gridCol>
                <a:gridCol w="333273">
                  <a:extLst>
                    <a:ext uri="{9D8B030D-6E8A-4147-A177-3AD203B41FA5}">
                      <a16:colId xmlns:a16="http://schemas.microsoft.com/office/drawing/2014/main" val="3636334700"/>
                    </a:ext>
                  </a:extLst>
                </a:gridCol>
                <a:gridCol w="333273">
                  <a:extLst>
                    <a:ext uri="{9D8B030D-6E8A-4147-A177-3AD203B41FA5}">
                      <a16:colId xmlns:a16="http://schemas.microsoft.com/office/drawing/2014/main" val="2831232378"/>
                    </a:ext>
                  </a:extLst>
                </a:gridCol>
                <a:gridCol w="333273">
                  <a:extLst>
                    <a:ext uri="{9D8B030D-6E8A-4147-A177-3AD203B41FA5}">
                      <a16:colId xmlns:a16="http://schemas.microsoft.com/office/drawing/2014/main" val="156767741"/>
                    </a:ext>
                  </a:extLst>
                </a:gridCol>
                <a:gridCol w="333273">
                  <a:extLst>
                    <a:ext uri="{9D8B030D-6E8A-4147-A177-3AD203B41FA5}">
                      <a16:colId xmlns:a16="http://schemas.microsoft.com/office/drawing/2014/main" val="3685302581"/>
                    </a:ext>
                  </a:extLst>
                </a:gridCol>
                <a:gridCol w="333273">
                  <a:extLst>
                    <a:ext uri="{9D8B030D-6E8A-4147-A177-3AD203B41FA5}">
                      <a16:colId xmlns:a16="http://schemas.microsoft.com/office/drawing/2014/main" val="2519703915"/>
                    </a:ext>
                  </a:extLst>
                </a:gridCol>
                <a:gridCol w="333273">
                  <a:extLst>
                    <a:ext uri="{9D8B030D-6E8A-4147-A177-3AD203B41FA5}">
                      <a16:colId xmlns:a16="http://schemas.microsoft.com/office/drawing/2014/main" val="3903503847"/>
                    </a:ext>
                  </a:extLst>
                </a:gridCol>
                <a:gridCol w="333273">
                  <a:extLst>
                    <a:ext uri="{9D8B030D-6E8A-4147-A177-3AD203B41FA5}">
                      <a16:colId xmlns:a16="http://schemas.microsoft.com/office/drawing/2014/main" val="363523637"/>
                    </a:ext>
                  </a:extLst>
                </a:gridCol>
                <a:gridCol w="333273">
                  <a:extLst>
                    <a:ext uri="{9D8B030D-6E8A-4147-A177-3AD203B41FA5}">
                      <a16:colId xmlns:a16="http://schemas.microsoft.com/office/drawing/2014/main" val="514660783"/>
                    </a:ext>
                  </a:extLst>
                </a:gridCol>
                <a:gridCol w="333273">
                  <a:extLst>
                    <a:ext uri="{9D8B030D-6E8A-4147-A177-3AD203B41FA5}">
                      <a16:colId xmlns:a16="http://schemas.microsoft.com/office/drawing/2014/main" val="383740523"/>
                    </a:ext>
                  </a:extLst>
                </a:gridCol>
                <a:gridCol w="333273">
                  <a:extLst>
                    <a:ext uri="{9D8B030D-6E8A-4147-A177-3AD203B41FA5}">
                      <a16:colId xmlns:a16="http://schemas.microsoft.com/office/drawing/2014/main" val="2681185540"/>
                    </a:ext>
                  </a:extLst>
                </a:gridCol>
                <a:gridCol w="333273">
                  <a:extLst>
                    <a:ext uri="{9D8B030D-6E8A-4147-A177-3AD203B41FA5}">
                      <a16:colId xmlns:a16="http://schemas.microsoft.com/office/drawing/2014/main" val="3452552784"/>
                    </a:ext>
                  </a:extLst>
                </a:gridCol>
                <a:gridCol w="333273">
                  <a:extLst>
                    <a:ext uri="{9D8B030D-6E8A-4147-A177-3AD203B41FA5}">
                      <a16:colId xmlns:a16="http://schemas.microsoft.com/office/drawing/2014/main" val="897773322"/>
                    </a:ext>
                  </a:extLst>
                </a:gridCol>
                <a:gridCol w="333273">
                  <a:extLst>
                    <a:ext uri="{9D8B030D-6E8A-4147-A177-3AD203B41FA5}">
                      <a16:colId xmlns:a16="http://schemas.microsoft.com/office/drawing/2014/main" val="2126231053"/>
                    </a:ext>
                  </a:extLst>
                </a:gridCol>
                <a:gridCol w="333273">
                  <a:extLst>
                    <a:ext uri="{9D8B030D-6E8A-4147-A177-3AD203B41FA5}">
                      <a16:colId xmlns:a16="http://schemas.microsoft.com/office/drawing/2014/main" val="1692262180"/>
                    </a:ext>
                  </a:extLst>
                </a:gridCol>
                <a:gridCol w="333273">
                  <a:extLst>
                    <a:ext uri="{9D8B030D-6E8A-4147-A177-3AD203B41FA5}">
                      <a16:colId xmlns:a16="http://schemas.microsoft.com/office/drawing/2014/main" val="1992356668"/>
                    </a:ext>
                  </a:extLst>
                </a:gridCol>
              </a:tblGrid>
              <a:tr h="156392">
                <a:tc>
                  <a:txBody>
                    <a:bodyPr/>
                    <a:lstStyle/>
                    <a:p>
                      <a:pPr algn="l" fontAlgn="ctr"/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2077821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0:38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9378030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9750005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Dworcowa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907473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Kościuszki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3984201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Świstackiego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024763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885496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6229834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 (Centrum handlowe)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4112190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Park Wschodni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5425009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Karwińska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1425844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Księże Małe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692520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Zagłębiowska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550650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Sosnowiecka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3154921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Brochowska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8159108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Opolska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5343903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Skrajna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0619086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40721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3132430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9050642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Poprzeczna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428759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Szkoła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192508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Dębowa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634244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Rondo B-Ł-D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7639318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ZOZ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739498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PKP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7616560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Szkolna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33758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Zacisze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3635866"/>
                  </a:ext>
                </a:extLst>
              </a:tr>
              <a:tr h="1563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Osiedle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763249"/>
                  </a:ext>
                </a:extLst>
              </a:tr>
            </a:tbl>
          </a:graphicData>
        </a:graphic>
      </p:graphicFrame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900000" y="-11"/>
            <a:ext cx="1455735" cy="897846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pl-PL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800</a:t>
            </a:r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0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33566" y="0"/>
            <a:ext cx="900000" cy="6858000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375745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804391" y="1774900"/>
            <a:ext cx="264046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SOBOTA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1CD8D4A2-A8DC-401A-82F8-13BCD892495B}"/>
              </a:ext>
            </a:extLst>
          </p:cNvPr>
          <p:cNvSpPr txBox="1"/>
          <p:nvPr/>
        </p:nvSpPr>
        <p:spPr>
          <a:xfrm>
            <a:off x="6442021" y="961969"/>
            <a:ext cx="249166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OD : 04.09.2023 r.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A32A6681-1E0E-421B-AF4E-3ACCAADF2A94}"/>
              </a:ext>
            </a:extLst>
          </p:cNvPr>
          <p:cNvSpPr txBox="1"/>
          <p:nvPr/>
        </p:nvSpPr>
        <p:spPr>
          <a:xfrm>
            <a:off x="3330267" y="446757"/>
            <a:ext cx="5102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Wrocław – Radwanice – Siechnice</a:t>
            </a:r>
          </a:p>
        </p:txBody>
      </p:sp>
      <p:cxnSp>
        <p:nvCxnSpPr>
          <p:cNvPr id="17" name="Łącznik prosty 16">
            <a:extLst>
              <a:ext uri="{FF2B5EF4-FFF2-40B4-BE49-F238E27FC236}">
                <a16:creationId xmlns:a16="http://schemas.microsoft.com/office/drawing/2014/main" id="{9B93D6EE-AF4F-41F8-AA51-668B2327F878}"/>
              </a:ext>
            </a:extLst>
          </p:cNvPr>
          <p:cNvCxnSpPr/>
          <p:nvPr/>
        </p:nvCxnSpPr>
        <p:spPr>
          <a:xfrm>
            <a:off x="2340495" y="875251"/>
            <a:ext cx="6593191" cy="0"/>
          </a:xfrm>
          <a:prstGeom prst="line">
            <a:avLst/>
          </a:prstGeom>
          <a:ln w="38100">
            <a:solidFill>
              <a:srgbClr val="DF3A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25111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3F3B5AB6-8345-4360-8DD1-75E09F442C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6519448"/>
              </p:ext>
            </p:extLst>
          </p:nvPr>
        </p:nvGraphicFramePr>
        <p:xfrm>
          <a:off x="981720" y="1251560"/>
          <a:ext cx="7897074" cy="4426386"/>
        </p:xfrm>
        <a:graphic>
          <a:graphicData uri="http://schemas.openxmlformats.org/drawingml/2006/table">
            <a:tbl>
              <a:tblPr/>
              <a:tblGrid>
                <a:gridCol w="1661464">
                  <a:extLst>
                    <a:ext uri="{9D8B030D-6E8A-4147-A177-3AD203B41FA5}">
                      <a16:colId xmlns:a16="http://schemas.microsoft.com/office/drawing/2014/main" val="1143692223"/>
                    </a:ext>
                  </a:extLst>
                </a:gridCol>
                <a:gridCol w="328190">
                  <a:extLst>
                    <a:ext uri="{9D8B030D-6E8A-4147-A177-3AD203B41FA5}">
                      <a16:colId xmlns:a16="http://schemas.microsoft.com/office/drawing/2014/main" val="4007310549"/>
                    </a:ext>
                  </a:extLst>
                </a:gridCol>
                <a:gridCol w="328190">
                  <a:extLst>
                    <a:ext uri="{9D8B030D-6E8A-4147-A177-3AD203B41FA5}">
                      <a16:colId xmlns:a16="http://schemas.microsoft.com/office/drawing/2014/main" val="1868549978"/>
                    </a:ext>
                  </a:extLst>
                </a:gridCol>
                <a:gridCol w="328190">
                  <a:extLst>
                    <a:ext uri="{9D8B030D-6E8A-4147-A177-3AD203B41FA5}">
                      <a16:colId xmlns:a16="http://schemas.microsoft.com/office/drawing/2014/main" val="3439647066"/>
                    </a:ext>
                  </a:extLst>
                </a:gridCol>
                <a:gridCol w="328190">
                  <a:extLst>
                    <a:ext uri="{9D8B030D-6E8A-4147-A177-3AD203B41FA5}">
                      <a16:colId xmlns:a16="http://schemas.microsoft.com/office/drawing/2014/main" val="1976628284"/>
                    </a:ext>
                  </a:extLst>
                </a:gridCol>
                <a:gridCol w="328190">
                  <a:extLst>
                    <a:ext uri="{9D8B030D-6E8A-4147-A177-3AD203B41FA5}">
                      <a16:colId xmlns:a16="http://schemas.microsoft.com/office/drawing/2014/main" val="553568819"/>
                    </a:ext>
                  </a:extLst>
                </a:gridCol>
                <a:gridCol w="328190">
                  <a:extLst>
                    <a:ext uri="{9D8B030D-6E8A-4147-A177-3AD203B41FA5}">
                      <a16:colId xmlns:a16="http://schemas.microsoft.com/office/drawing/2014/main" val="190074736"/>
                    </a:ext>
                  </a:extLst>
                </a:gridCol>
                <a:gridCol w="328190">
                  <a:extLst>
                    <a:ext uri="{9D8B030D-6E8A-4147-A177-3AD203B41FA5}">
                      <a16:colId xmlns:a16="http://schemas.microsoft.com/office/drawing/2014/main" val="2649136376"/>
                    </a:ext>
                  </a:extLst>
                </a:gridCol>
                <a:gridCol w="328190">
                  <a:extLst>
                    <a:ext uri="{9D8B030D-6E8A-4147-A177-3AD203B41FA5}">
                      <a16:colId xmlns:a16="http://schemas.microsoft.com/office/drawing/2014/main" val="2018541029"/>
                    </a:ext>
                  </a:extLst>
                </a:gridCol>
                <a:gridCol w="328190">
                  <a:extLst>
                    <a:ext uri="{9D8B030D-6E8A-4147-A177-3AD203B41FA5}">
                      <a16:colId xmlns:a16="http://schemas.microsoft.com/office/drawing/2014/main" val="143967708"/>
                    </a:ext>
                  </a:extLst>
                </a:gridCol>
                <a:gridCol w="328190">
                  <a:extLst>
                    <a:ext uri="{9D8B030D-6E8A-4147-A177-3AD203B41FA5}">
                      <a16:colId xmlns:a16="http://schemas.microsoft.com/office/drawing/2014/main" val="969336690"/>
                    </a:ext>
                  </a:extLst>
                </a:gridCol>
                <a:gridCol w="328190">
                  <a:extLst>
                    <a:ext uri="{9D8B030D-6E8A-4147-A177-3AD203B41FA5}">
                      <a16:colId xmlns:a16="http://schemas.microsoft.com/office/drawing/2014/main" val="3333779873"/>
                    </a:ext>
                  </a:extLst>
                </a:gridCol>
                <a:gridCol w="328190">
                  <a:extLst>
                    <a:ext uri="{9D8B030D-6E8A-4147-A177-3AD203B41FA5}">
                      <a16:colId xmlns:a16="http://schemas.microsoft.com/office/drawing/2014/main" val="1450759568"/>
                    </a:ext>
                  </a:extLst>
                </a:gridCol>
                <a:gridCol w="328190">
                  <a:extLst>
                    <a:ext uri="{9D8B030D-6E8A-4147-A177-3AD203B41FA5}">
                      <a16:colId xmlns:a16="http://schemas.microsoft.com/office/drawing/2014/main" val="849661262"/>
                    </a:ext>
                  </a:extLst>
                </a:gridCol>
                <a:gridCol w="328190">
                  <a:extLst>
                    <a:ext uri="{9D8B030D-6E8A-4147-A177-3AD203B41FA5}">
                      <a16:colId xmlns:a16="http://schemas.microsoft.com/office/drawing/2014/main" val="162428895"/>
                    </a:ext>
                  </a:extLst>
                </a:gridCol>
                <a:gridCol w="328190">
                  <a:extLst>
                    <a:ext uri="{9D8B030D-6E8A-4147-A177-3AD203B41FA5}">
                      <a16:colId xmlns:a16="http://schemas.microsoft.com/office/drawing/2014/main" val="3572948300"/>
                    </a:ext>
                  </a:extLst>
                </a:gridCol>
                <a:gridCol w="328190">
                  <a:extLst>
                    <a:ext uri="{9D8B030D-6E8A-4147-A177-3AD203B41FA5}">
                      <a16:colId xmlns:a16="http://schemas.microsoft.com/office/drawing/2014/main" val="3058441070"/>
                    </a:ext>
                  </a:extLst>
                </a:gridCol>
                <a:gridCol w="328190">
                  <a:extLst>
                    <a:ext uri="{9D8B030D-6E8A-4147-A177-3AD203B41FA5}">
                      <a16:colId xmlns:a16="http://schemas.microsoft.com/office/drawing/2014/main" val="2384941850"/>
                    </a:ext>
                  </a:extLst>
                </a:gridCol>
                <a:gridCol w="328190">
                  <a:extLst>
                    <a:ext uri="{9D8B030D-6E8A-4147-A177-3AD203B41FA5}">
                      <a16:colId xmlns:a16="http://schemas.microsoft.com/office/drawing/2014/main" val="2504371055"/>
                    </a:ext>
                  </a:extLst>
                </a:gridCol>
                <a:gridCol w="328190">
                  <a:extLst>
                    <a:ext uri="{9D8B030D-6E8A-4147-A177-3AD203B41FA5}">
                      <a16:colId xmlns:a16="http://schemas.microsoft.com/office/drawing/2014/main" val="2847325428"/>
                    </a:ext>
                  </a:extLst>
                </a:gridCol>
              </a:tblGrid>
              <a:tr h="14685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Osiedle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Linia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1406994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Ogrodnictwo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577679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1376363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wiadukt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1985651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– Św. Katarzyna / Ziemska</a:t>
                      </a:r>
                      <a:r>
                        <a:rPr lang="pl-PL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NŻ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- Główna (1h)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4068644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- Główna (STAW)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5634004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- skrzy. Żernicka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5384065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Smardzów - Reja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0949916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Żerniki Wrocławskie - Kolejowa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255034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Żerniki Wrocławskie - pętla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5772270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Żerniki Wr. - Orla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223962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Iwiny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Rondo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3864809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algn="l" fontAlgn="ctr"/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782447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Iwiny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Rondo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685555"/>
                  </a:ext>
                </a:extLst>
              </a:tr>
              <a:tr h="16750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Vivaldiego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5799425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Kajdasza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0919131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Jagodzińska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0861078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Malinowskiego 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0370797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Konduktorska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8742046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Buforowa – Rondo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479997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Bardzka (Cmentarz)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42795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Morwowa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3902381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Krynicka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6088890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Bardzka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1983586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Kamienna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0883765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Prudnicka 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0679362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Hubska (Dawida)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7927403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Dworzec Autobusowy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2204334"/>
                  </a:ext>
                </a:extLst>
              </a:tr>
              <a:tr h="146858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0857881"/>
                  </a:ext>
                </a:extLst>
              </a:tr>
            </a:tbl>
          </a:graphicData>
        </a:graphic>
      </p:graphicFrame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900000" y="-11"/>
            <a:ext cx="1455735" cy="897846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pl-PL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800</a:t>
            </a:r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0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0" y="0"/>
            <a:ext cx="900000" cy="6858000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287965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FD80FCD6-15FF-4910-AA0E-7BF6E4D1D7FB}"/>
              </a:ext>
            </a:extLst>
          </p:cNvPr>
          <p:cNvSpPr txBox="1"/>
          <p:nvPr/>
        </p:nvSpPr>
        <p:spPr>
          <a:xfrm>
            <a:off x="2830984" y="456441"/>
            <a:ext cx="62837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Siechnice – Św. Katarzyna – Smardzów – Żerniki </a:t>
            </a:r>
            <a:r>
              <a:rPr lang="pl-PL" sz="1400" i="1" dirty="0" err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</a:t>
            </a:r>
            <a:r>
              <a:rPr lang="pl-PL" sz="14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– </a:t>
            </a:r>
            <a:r>
              <a:rPr lang="pl-PL" sz="1400" i="1" dirty="0" err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Iwiny</a:t>
            </a:r>
            <a:r>
              <a:rPr lang="pl-PL" sz="14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–  Wrocław 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824356" y="1774899"/>
            <a:ext cx="254871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SOBOTA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1CD8D4A2-A8DC-401A-82F8-13BCD892495B}"/>
              </a:ext>
            </a:extLst>
          </p:cNvPr>
          <p:cNvSpPr txBox="1"/>
          <p:nvPr/>
        </p:nvSpPr>
        <p:spPr>
          <a:xfrm>
            <a:off x="3786737" y="921038"/>
            <a:ext cx="31615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od 04.09.2023r</a:t>
            </a:r>
          </a:p>
        </p:txBody>
      </p:sp>
      <p:cxnSp>
        <p:nvCxnSpPr>
          <p:cNvPr id="17" name="Łącznik prosty 16">
            <a:extLst>
              <a:ext uri="{FF2B5EF4-FFF2-40B4-BE49-F238E27FC236}">
                <a16:creationId xmlns:a16="http://schemas.microsoft.com/office/drawing/2014/main" id="{F6BDF5C7-7720-4747-8A8D-385C4A1CF799}"/>
              </a:ext>
            </a:extLst>
          </p:cNvPr>
          <p:cNvCxnSpPr/>
          <p:nvPr/>
        </p:nvCxnSpPr>
        <p:spPr>
          <a:xfrm>
            <a:off x="2340495" y="875251"/>
            <a:ext cx="6593191" cy="0"/>
          </a:xfrm>
          <a:prstGeom prst="line">
            <a:avLst/>
          </a:prstGeom>
          <a:ln w="38100">
            <a:solidFill>
              <a:srgbClr val="DF3A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04206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830CCA56-C384-45D1-924C-4358B23BD2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571473"/>
              </p:ext>
            </p:extLst>
          </p:nvPr>
        </p:nvGraphicFramePr>
        <p:xfrm>
          <a:off x="1264921" y="1208702"/>
          <a:ext cx="6916807" cy="5277768"/>
        </p:xfrm>
        <a:graphic>
          <a:graphicData uri="http://schemas.openxmlformats.org/drawingml/2006/table">
            <a:tbl>
              <a:tblPr/>
              <a:tblGrid>
                <a:gridCol w="2584208">
                  <a:extLst>
                    <a:ext uri="{9D8B030D-6E8A-4147-A177-3AD203B41FA5}">
                      <a16:colId xmlns:a16="http://schemas.microsoft.com/office/drawing/2014/main" val="2995658035"/>
                    </a:ext>
                  </a:extLst>
                </a:gridCol>
                <a:gridCol w="273050">
                  <a:extLst>
                    <a:ext uri="{9D8B030D-6E8A-4147-A177-3AD203B41FA5}">
                      <a16:colId xmlns:a16="http://schemas.microsoft.com/office/drawing/2014/main" val="3461203050"/>
                    </a:ext>
                  </a:extLst>
                </a:gridCol>
                <a:gridCol w="451061">
                  <a:extLst>
                    <a:ext uri="{9D8B030D-6E8A-4147-A177-3AD203B41FA5}">
                      <a16:colId xmlns:a16="http://schemas.microsoft.com/office/drawing/2014/main" val="1608322682"/>
                    </a:ext>
                  </a:extLst>
                </a:gridCol>
                <a:gridCol w="451061">
                  <a:extLst>
                    <a:ext uri="{9D8B030D-6E8A-4147-A177-3AD203B41FA5}">
                      <a16:colId xmlns:a16="http://schemas.microsoft.com/office/drawing/2014/main" val="1885077571"/>
                    </a:ext>
                  </a:extLst>
                </a:gridCol>
                <a:gridCol w="451061">
                  <a:extLst>
                    <a:ext uri="{9D8B030D-6E8A-4147-A177-3AD203B41FA5}">
                      <a16:colId xmlns:a16="http://schemas.microsoft.com/office/drawing/2014/main" val="2709279785"/>
                    </a:ext>
                  </a:extLst>
                </a:gridCol>
                <a:gridCol w="451061">
                  <a:extLst>
                    <a:ext uri="{9D8B030D-6E8A-4147-A177-3AD203B41FA5}">
                      <a16:colId xmlns:a16="http://schemas.microsoft.com/office/drawing/2014/main" val="2649083902"/>
                    </a:ext>
                  </a:extLst>
                </a:gridCol>
                <a:gridCol w="451061">
                  <a:extLst>
                    <a:ext uri="{9D8B030D-6E8A-4147-A177-3AD203B41FA5}">
                      <a16:colId xmlns:a16="http://schemas.microsoft.com/office/drawing/2014/main" val="3401498505"/>
                    </a:ext>
                  </a:extLst>
                </a:gridCol>
                <a:gridCol w="451061">
                  <a:extLst>
                    <a:ext uri="{9D8B030D-6E8A-4147-A177-3AD203B41FA5}">
                      <a16:colId xmlns:a16="http://schemas.microsoft.com/office/drawing/2014/main" val="2323360570"/>
                    </a:ext>
                  </a:extLst>
                </a:gridCol>
                <a:gridCol w="451061">
                  <a:extLst>
                    <a:ext uri="{9D8B030D-6E8A-4147-A177-3AD203B41FA5}">
                      <a16:colId xmlns:a16="http://schemas.microsoft.com/office/drawing/2014/main" val="3415232839"/>
                    </a:ext>
                  </a:extLst>
                </a:gridCol>
                <a:gridCol w="451061">
                  <a:extLst>
                    <a:ext uri="{9D8B030D-6E8A-4147-A177-3AD203B41FA5}">
                      <a16:colId xmlns:a16="http://schemas.microsoft.com/office/drawing/2014/main" val="375998533"/>
                    </a:ext>
                  </a:extLst>
                </a:gridCol>
                <a:gridCol w="451061">
                  <a:extLst>
                    <a:ext uri="{9D8B030D-6E8A-4147-A177-3AD203B41FA5}">
                      <a16:colId xmlns:a16="http://schemas.microsoft.com/office/drawing/2014/main" val="2170856382"/>
                    </a:ext>
                  </a:extLst>
                </a:gridCol>
              </a:tblGrid>
              <a:tr h="181992">
                <a:tc>
                  <a:txBody>
                    <a:bodyPr/>
                    <a:lstStyle/>
                    <a:p>
                      <a:pPr algn="l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0220712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681255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0721064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Dworcowa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3678895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Kościuszki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9825888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Świstackiego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9155949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218855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9109000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 (Centrum handlowe)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3952519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Park Wschodni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255425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Karwińska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9038939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Księże Małe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47043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Zagłębiowska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2738071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Sosnowiecka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944135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Brochowska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2599649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Opolska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879531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Skrajna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348777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3320438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9405167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993027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Poprzeczna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571505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Szkoła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6750294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Dębowa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1270390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Rondo B-Ł-D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821631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ZOZ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1542401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PKP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416288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Szkolna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7784649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Zacisze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729523"/>
                  </a:ext>
                </a:extLst>
              </a:tr>
              <a:tr h="18199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Osiedle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8716999"/>
                  </a:ext>
                </a:extLst>
              </a:tr>
            </a:tbl>
          </a:graphicData>
        </a:graphic>
      </p:graphicFrame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900000" y="-11"/>
            <a:ext cx="1455735" cy="897846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pl-PL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800</a:t>
            </a:r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0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0" y="0"/>
            <a:ext cx="900000" cy="6858000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375745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FD80FCD6-15FF-4910-AA0E-7BF6E4D1D7FB}"/>
              </a:ext>
            </a:extLst>
          </p:cNvPr>
          <p:cNvSpPr txBox="1"/>
          <p:nvPr/>
        </p:nvSpPr>
        <p:spPr>
          <a:xfrm>
            <a:off x="3330267" y="446757"/>
            <a:ext cx="5102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Wrocław – Radwanice – Siechnice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1140532" y="2089095"/>
            <a:ext cx="318106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NIEDZIELA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58C3DA5C-2458-43B1-A634-655402FF3B53}"/>
              </a:ext>
            </a:extLst>
          </p:cNvPr>
          <p:cNvSpPr txBox="1"/>
          <p:nvPr/>
        </p:nvSpPr>
        <p:spPr>
          <a:xfrm>
            <a:off x="838602" y="934424"/>
            <a:ext cx="254833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OD 04.09.2023  r.</a:t>
            </a:r>
          </a:p>
        </p:txBody>
      </p:sp>
      <p:cxnSp>
        <p:nvCxnSpPr>
          <p:cNvPr id="15" name="Łącznik prosty 14">
            <a:extLst>
              <a:ext uri="{FF2B5EF4-FFF2-40B4-BE49-F238E27FC236}">
                <a16:creationId xmlns:a16="http://schemas.microsoft.com/office/drawing/2014/main" id="{0A70848F-42ED-44AF-801A-CEC75B3A5BE3}"/>
              </a:ext>
            </a:extLst>
          </p:cNvPr>
          <p:cNvCxnSpPr/>
          <p:nvPr/>
        </p:nvCxnSpPr>
        <p:spPr>
          <a:xfrm>
            <a:off x="2340495" y="875251"/>
            <a:ext cx="6593191" cy="0"/>
          </a:xfrm>
          <a:prstGeom prst="line">
            <a:avLst/>
          </a:prstGeom>
          <a:ln w="38100">
            <a:solidFill>
              <a:srgbClr val="DF3A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43109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A4CF9D86-1EE6-47A8-BD7E-44E2CB6C0B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9930640"/>
              </p:ext>
            </p:extLst>
          </p:nvPr>
        </p:nvGraphicFramePr>
        <p:xfrm>
          <a:off x="1074865" y="1337004"/>
          <a:ext cx="7354269" cy="5040026"/>
        </p:xfrm>
        <a:graphic>
          <a:graphicData uri="http://schemas.openxmlformats.org/drawingml/2006/table">
            <a:tbl>
              <a:tblPr/>
              <a:tblGrid>
                <a:gridCol w="2110268">
                  <a:extLst>
                    <a:ext uri="{9D8B030D-6E8A-4147-A177-3AD203B41FA5}">
                      <a16:colId xmlns:a16="http://schemas.microsoft.com/office/drawing/2014/main" val="326191318"/>
                    </a:ext>
                  </a:extLst>
                </a:gridCol>
                <a:gridCol w="612953">
                  <a:extLst>
                    <a:ext uri="{9D8B030D-6E8A-4147-A177-3AD203B41FA5}">
                      <a16:colId xmlns:a16="http://schemas.microsoft.com/office/drawing/2014/main" val="2191286810"/>
                    </a:ext>
                  </a:extLst>
                </a:gridCol>
                <a:gridCol w="838214">
                  <a:extLst>
                    <a:ext uri="{9D8B030D-6E8A-4147-A177-3AD203B41FA5}">
                      <a16:colId xmlns:a16="http://schemas.microsoft.com/office/drawing/2014/main" val="4135307103"/>
                    </a:ext>
                  </a:extLst>
                </a:gridCol>
                <a:gridCol w="421426">
                  <a:extLst>
                    <a:ext uri="{9D8B030D-6E8A-4147-A177-3AD203B41FA5}">
                      <a16:colId xmlns:a16="http://schemas.microsoft.com/office/drawing/2014/main" val="194141879"/>
                    </a:ext>
                  </a:extLst>
                </a:gridCol>
                <a:gridCol w="421426">
                  <a:extLst>
                    <a:ext uri="{9D8B030D-6E8A-4147-A177-3AD203B41FA5}">
                      <a16:colId xmlns:a16="http://schemas.microsoft.com/office/drawing/2014/main" val="4056050961"/>
                    </a:ext>
                  </a:extLst>
                </a:gridCol>
                <a:gridCol w="421426">
                  <a:extLst>
                    <a:ext uri="{9D8B030D-6E8A-4147-A177-3AD203B41FA5}">
                      <a16:colId xmlns:a16="http://schemas.microsoft.com/office/drawing/2014/main" val="3433534127"/>
                    </a:ext>
                  </a:extLst>
                </a:gridCol>
                <a:gridCol w="421426">
                  <a:extLst>
                    <a:ext uri="{9D8B030D-6E8A-4147-A177-3AD203B41FA5}">
                      <a16:colId xmlns:a16="http://schemas.microsoft.com/office/drawing/2014/main" val="523878532"/>
                    </a:ext>
                  </a:extLst>
                </a:gridCol>
                <a:gridCol w="421426">
                  <a:extLst>
                    <a:ext uri="{9D8B030D-6E8A-4147-A177-3AD203B41FA5}">
                      <a16:colId xmlns:a16="http://schemas.microsoft.com/office/drawing/2014/main" val="902692174"/>
                    </a:ext>
                  </a:extLst>
                </a:gridCol>
                <a:gridCol w="421426">
                  <a:extLst>
                    <a:ext uri="{9D8B030D-6E8A-4147-A177-3AD203B41FA5}">
                      <a16:colId xmlns:a16="http://schemas.microsoft.com/office/drawing/2014/main" val="2115694395"/>
                    </a:ext>
                  </a:extLst>
                </a:gridCol>
                <a:gridCol w="421426">
                  <a:extLst>
                    <a:ext uri="{9D8B030D-6E8A-4147-A177-3AD203B41FA5}">
                      <a16:colId xmlns:a16="http://schemas.microsoft.com/office/drawing/2014/main" val="536125829"/>
                    </a:ext>
                  </a:extLst>
                </a:gridCol>
                <a:gridCol w="421426">
                  <a:extLst>
                    <a:ext uri="{9D8B030D-6E8A-4147-A177-3AD203B41FA5}">
                      <a16:colId xmlns:a16="http://schemas.microsoft.com/office/drawing/2014/main" val="204012219"/>
                    </a:ext>
                  </a:extLst>
                </a:gridCol>
                <a:gridCol w="421426">
                  <a:extLst>
                    <a:ext uri="{9D8B030D-6E8A-4147-A177-3AD203B41FA5}">
                      <a16:colId xmlns:a16="http://schemas.microsoft.com/office/drawing/2014/main" val="2661775794"/>
                    </a:ext>
                  </a:extLst>
                </a:gridCol>
              </a:tblGrid>
              <a:tr h="159295">
                <a:tc>
                  <a:txBody>
                    <a:bodyPr/>
                    <a:lstStyle/>
                    <a:p>
                      <a:pPr algn="l" fontAlgn="ctr"/>
                      <a:endParaRPr lang="pl-P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linia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5007860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Osiedle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140218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Ogrodnictwo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4909469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3837847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wiadukt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4575620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– Św. Katarzyna / Ziemska</a:t>
                      </a:r>
                      <a:r>
                        <a:rPr lang="pl-PL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NŻ</a:t>
                      </a:r>
                      <a:endParaRPr lang="pl-P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- Główna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3762955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– Główna (STAW)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1693003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- skrzy. Żernicka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2185928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Smardzów - Reja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8664788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Żerniki Wrocławskie - Kolejowa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2156147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Żerniki Wrocławskie - pętla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3717204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Żerniki Wr. - Orla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0169472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Iwiny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Rondo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24766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endParaRPr lang="pl-P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453305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Iwiny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Rondo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9623604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Vivaldiego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369861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Kajdasza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7977548"/>
                  </a:ext>
                </a:extLst>
              </a:tr>
              <a:tr h="25303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Jagodzińska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3915974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Malinowskiego 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34357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Konduktorska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5163951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Buforowa – Rondo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8505764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Bardzka (Cmentarz)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40978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Morwowa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3586398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Krynicka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630247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Bardzka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0346833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Kamienna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707059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Prudnicka 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6353037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Hubska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(Dawida)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867174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Dworzec Autobusowy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0917858"/>
                  </a:ext>
                </a:extLst>
              </a:tr>
              <a:tr h="1592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8118545"/>
                  </a:ext>
                </a:extLst>
              </a:tr>
            </a:tbl>
          </a:graphicData>
        </a:graphic>
      </p:graphicFrame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900000" y="-11"/>
            <a:ext cx="1455735" cy="897846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pl-PL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800</a:t>
            </a:r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0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0" y="0"/>
            <a:ext cx="900000" cy="6858000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258705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FD80FCD6-15FF-4910-AA0E-7BF6E4D1D7FB}"/>
              </a:ext>
            </a:extLst>
          </p:cNvPr>
          <p:cNvSpPr txBox="1"/>
          <p:nvPr/>
        </p:nvSpPr>
        <p:spPr>
          <a:xfrm>
            <a:off x="2801721" y="467574"/>
            <a:ext cx="6269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Siechnice – Św. Katarzyna – Smardzów – Żerniki </a:t>
            </a:r>
            <a:r>
              <a:rPr lang="pl-PL" sz="1400" i="1" dirty="0" err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</a:t>
            </a:r>
            <a:r>
              <a:rPr lang="pl-PL" sz="14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– </a:t>
            </a:r>
            <a:r>
              <a:rPr lang="pl-PL" sz="1400" i="1" dirty="0" err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Iwiny</a:t>
            </a:r>
            <a:r>
              <a:rPr lang="pl-PL" sz="14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–  Wrocław 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1140532" y="2089095"/>
            <a:ext cx="318106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NIEDZIELA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1CD8D4A2-A8DC-401A-82F8-13BCD892495B}"/>
              </a:ext>
            </a:extLst>
          </p:cNvPr>
          <p:cNvSpPr txBox="1"/>
          <p:nvPr/>
        </p:nvSpPr>
        <p:spPr>
          <a:xfrm>
            <a:off x="5631933" y="951065"/>
            <a:ext cx="23403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OD 04.09.2023 r.</a:t>
            </a:r>
          </a:p>
        </p:txBody>
      </p:sp>
      <p:cxnSp>
        <p:nvCxnSpPr>
          <p:cNvPr id="20" name="Łącznik prosty 19">
            <a:extLst>
              <a:ext uri="{FF2B5EF4-FFF2-40B4-BE49-F238E27FC236}">
                <a16:creationId xmlns:a16="http://schemas.microsoft.com/office/drawing/2014/main" id="{4541C3EC-F3B2-4007-B9CC-502F3420DD59}"/>
              </a:ext>
            </a:extLst>
          </p:cNvPr>
          <p:cNvCxnSpPr/>
          <p:nvPr/>
        </p:nvCxnSpPr>
        <p:spPr>
          <a:xfrm>
            <a:off x="2340495" y="875251"/>
            <a:ext cx="6593191" cy="0"/>
          </a:xfrm>
          <a:prstGeom prst="line">
            <a:avLst/>
          </a:prstGeom>
          <a:ln w="38100">
            <a:solidFill>
              <a:srgbClr val="DF3A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20733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830CCA56-C384-45D1-924C-4358B23BD2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561126"/>
              </p:ext>
            </p:extLst>
          </p:nvPr>
        </p:nvGraphicFramePr>
        <p:xfrm>
          <a:off x="1015116" y="1276052"/>
          <a:ext cx="6742248" cy="5621534"/>
        </p:xfrm>
        <a:graphic>
          <a:graphicData uri="http://schemas.openxmlformats.org/drawingml/2006/table">
            <a:tbl>
              <a:tblPr/>
              <a:tblGrid>
                <a:gridCol w="2455788">
                  <a:extLst>
                    <a:ext uri="{9D8B030D-6E8A-4147-A177-3AD203B41FA5}">
                      <a16:colId xmlns:a16="http://schemas.microsoft.com/office/drawing/2014/main" val="2995658035"/>
                    </a:ext>
                  </a:extLst>
                </a:gridCol>
                <a:gridCol w="428646">
                  <a:extLst>
                    <a:ext uri="{9D8B030D-6E8A-4147-A177-3AD203B41FA5}">
                      <a16:colId xmlns:a16="http://schemas.microsoft.com/office/drawing/2014/main" val="2397270308"/>
                    </a:ext>
                  </a:extLst>
                </a:gridCol>
                <a:gridCol w="428646">
                  <a:extLst>
                    <a:ext uri="{9D8B030D-6E8A-4147-A177-3AD203B41FA5}">
                      <a16:colId xmlns:a16="http://schemas.microsoft.com/office/drawing/2014/main" val="1608322682"/>
                    </a:ext>
                  </a:extLst>
                </a:gridCol>
                <a:gridCol w="428646">
                  <a:extLst>
                    <a:ext uri="{9D8B030D-6E8A-4147-A177-3AD203B41FA5}">
                      <a16:colId xmlns:a16="http://schemas.microsoft.com/office/drawing/2014/main" val="1885077571"/>
                    </a:ext>
                  </a:extLst>
                </a:gridCol>
                <a:gridCol w="428646">
                  <a:extLst>
                    <a:ext uri="{9D8B030D-6E8A-4147-A177-3AD203B41FA5}">
                      <a16:colId xmlns:a16="http://schemas.microsoft.com/office/drawing/2014/main" val="2709279785"/>
                    </a:ext>
                  </a:extLst>
                </a:gridCol>
                <a:gridCol w="428646">
                  <a:extLst>
                    <a:ext uri="{9D8B030D-6E8A-4147-A177-3AD203B41FA5}">
                      <a16:colId xmlns:a16="http://schemas.microsoft.com/office/drawing/2014/main" val="2649083902"/>
                    </a:ext>
                  </a:extLst>
                </a:gridCol>
                <a:gridCol w="428646">
                  <a:extLst>
                    <a:ext uri="{9D8B030D-6E8A-4147-A177-3AD203B41FA5}">
                      <a16:colId xmlns:a16="http://schemas.microsoft.com/office/drawing/2014/main" val="3401498505"/>
                    </a:ext>
                  </a:extLst>
                </a:gridCol>
                <a:gridCol w="428646">
                  <a:extLst>
                    <a:ext uri="{9D8B030D-6E8A-4147-A177-3AD203B41FA5}">
                      <a16:colId xmlns:a16="http://schemas.microsoft.com/office/drawing/2014/main" val="2323360570"/>
                    </a:ext>
                  </a:extLst>
                </a:gridCol>
                <a:gridCol w="428646">
                  <a:extLst>
                    <a:ext uri="{9D8B030D-6E8A-4147-A177-3AD203B41FA5}">
                      <a16:colId xmlns:a16="http://schemas.microsoft.com/office/drawing/2014/main" val="3415232839"/>
                    </a:ext>
                  </a:extLst>
                </a:gridCol>
                <a:gridCol w="428646">
                  <a:extLst>
                    <a:ext uri="{9D8B030D-6E8A-4147-A177-3AD203B41FA5}">
                      <a16:colId xmlns:a16="http://schemas.microsoft.com/office/drawing/2014/main" val="375998533"/>
                    </a:ext>
                  </a:extLst>
                </a:gridCol>
                <a:gridCol w="42864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93846">
                <a:tc>
                  <a:txBody>
                    <a:bodyPr/>
                    <a:lstStyle/>
                    <a:p>
                      <a:pPr algn="l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5362743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9:02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19:02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681255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9:04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0721064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Dworcowa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3678895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Kościuszki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9825888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Świstackiego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9155949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218855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9109000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 (Centrum handlowe)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3952519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Park Wschodni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255425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Karwińska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9038939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Księże Małe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47043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Zagłębiowska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2738071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Sosnowiecka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944135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Brochowska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2599649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Opolska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879531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Skrajna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348777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3320438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2654667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134214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Poprzeczna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571505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Szkoła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6750294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Dębowa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1270390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Rondo B-Ł-D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821631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ZOZ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1542401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PKP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416288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Szkolna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7784649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Zacisze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729523"/>
                  </a:ext>
                </a:extLst>
              </a:tr>
              <a:tr h="19384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Osiedle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8716999"/>
                  </a:ext>
                </a:extLst>
              </a:tr>
            </a:tbl>
          </a:graphicData>
        </a:graphic>
      </p:graphicFrame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900000" y="-11"/>
            <a:ext cx="1455735" cy="897846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pl-PL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800</a:t>
            </a:r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0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0" y="0"/>
            <a:ext cx="900000" cy="6858000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375745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FD80FCD6-15FF-4910-AA0E-7BF6E4D1D7FB}"/>
              </a:ext>
            </a:extLst>
          </p:cNvPr>
          <p:cNvSpPr txBox="1"/>
          <p:nvPr/>
        </p:nvSpPr>
        <p:spPr>
          <a:xfrm>
            <a:off x="3330267" y="446757"/>
            <a:ext cx="5102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Wrocław – Radwanice – Siechnice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1553110" y="3076620"/>
            <a:ext cx="400622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ŚWIĄTECZNY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58C3DA5C-2458-43B1-A634-655402FF3B53}"/>
              </a:ext>
            </a:extLst>
          </p:cNvPr>
          <p:cNvSpPr txBox="1"/>
          <p:nvPr/>
        </p:nvSpPr>
        <p:spPr>
          <a:xfrm>
            <a:off x="897122" y="934424"/>
            <a:ext cx="44283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w dniu 25, 26.XII.  1.I, oraz Wielkanoc</a:t>
            </a:r>
          </a:p>
        </p:txBody>
      </p:sp>
      <p:cxnSp>
        <p:nvCxnSpPr>
          <p:cNvPr id="15" name="Łącznik prosty 14">
            <a:extLst>
              <a:ext uri="{FF2B5EF4-FFF2-40B4-BE49-F238E27FC236}">
                <a16:creationId xmlns:a16="http://schemas.microsoft.com/office/drawing/2014/main" id="{0A70848F-42ED-44AF-801A-CEC75B3A5BE3}"/>
              </a:ext>
            </a:extLst>
          </p:cNvPr>
          <p:cNvCxnSpPr/>
          <p:nvPr/>
        </p:nvCxnSpPr>
        <p:spPr>
          <a:xfrm>
            <a:off x="2340495" y="875251"/>
            <a:ext cx="6593191" cy="0"/>
          </a:xfrm>
          <a:prstGeom prst="line">
            <a:avLst/>
          </a:prstGeom>
          <a:ln w="38100">
            <a:solidFill>
              <a:srgbClr val="DF3A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rostokąt 16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2015863" y="3461752"/>
            <a:ext cx="5554726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w Boże Narodzenie (25 i 26.XII), Nowy Rok (1.I) i Wielkanoc </a:t>
            </a:r>
          </a:p>
        </p:txBody>
      </p:sp>
    </p:spTree>
    <p:extLst>
      <p:ext uri="{BB962C8B-B14F-4D97-AF65-F5344CB8AC3E}">
        <p14:creationId xmlns:p14="http://schemas.microsoft.com/office/powerpoint/2010/main" val="29348983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A4CF9D86-1EE6-47A8-BD7E-44E2CB6C0B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832088"/>
              </p:ext>
            </p:extLst>
          </p:nvPr>
        </p:nvGraphicFramePr>
        <p:xfrm>
          <a:off x="1235902" y="957527"/>
          <a:ext cx="7382319" cy="5651703"/>
        </p:xfrm>
        <a:graphic>
          <a:graphicData uri="http://schemas.openxmlformats.org/drawingml/2006/table">
            <a:tbl>
              <a:tblPr/>
              <a:tblGrid>
                <a:gridCol w="2463209">
                  <a:extLst>
                    <a:ext uri="{9D8B030D-6E8A-4147-A177-3AD203B41FA5}">
                      <a16:colId xmlns:a16="http://schemas.microsoft.com/office/drawing/2014/main" val="326191318"/>
                    </a:ext>
                  </a:extLst>
                </a:gridCol>
                <a:gridCol w="491911">
                  <a:extLst>
                    <a:ext uri="{9D8B030D-6E8A-4147-A177-3AD203B41FA5}">
                      <a16:colId xmlns:a16="http://schemas.microsoft.com/office/drawing/2014/main" val="1826668470"/>
                    </a:ext>
                  </a:extLst>
                </a:gridCol>
                <a:gridCol w="4919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1911">
                  <a:extLst>
                    <a:ext uri="{9D8B030D-6E8A-4147-A177-3AD203B41FA5}">
                      <a16:colId xmlns:a16="http://schemas.microsoft.com/office/drawing/2014/main" val="194141879"/>
                    </a:ext>
                  </a:extLst>
                </a:gridCol>
                <a:gridCol w="491911">
                  <a:extLst>
                    <a:ext uri="{9D8B030D-6E8A-4147-A177-3AD203B41FA5}">
                      <a16:colId xmlns:a16="http://schemas.microsoft.com/office/drawing/2014/main" val="4056050961"/>
                    </a:ext>
                  </a:extLst>
                </a:gridCol>
                <a:gridCol w="491911">
                  <a:extLst>
                    <a:ext uri="{9D8B030D-6E8A-4147-A177-3AD203B41FA5}">
                      <a16:colId xmlns:a16="http://schemas.microsoft.com/office/drawing/2014/main" val="3433534127"/>
                    </a:ext>
                  </a:extLst>
                </a:gridCol>
                <a:gridCol w="491911">
                  <a:extLst>
                    <a:ext uri="{9D8B030D-6E8A-4147-A177-3AD203B41FA5}">
                      <a16:colId xmlns:a16="http://schemas.microsoft.com/office/drawing/2014/main" val="523878532"/>
                    </a:ext>
                  </a:extLst>
                </a:gridCol>
                <a:gridCol w="491911">
                  <a:extLst>
                    <a:ext uri="{9D8B030D-6E8A-4147-A177-3AD203B41FA5}">
                      <a16:colId xmlns:a16="http://schemas.microsoft.com/office/drawing/2014/main" val="902692174"/>
                    </a:ext>
                  </a:extLst>
                </a:gridCol>
                <a:gridCol w="491911">
                  <a:extLst>
                    <a:ext uri="{9D8B030D-6E8A-4147-A177-3AD203B41FA5}">
                      <a16:colId xmlns:a16="http://schemas.microsoft.com/office/drawing/2014/main" val="2115694395"/>
                    </a:ext>
                  </a:extLst>
                </a:gridCol>
                <a:gridCol w="491911">
                  <a:extLst>
                    <a:ext uri="{9D8B030D-6E8A-4147-A177-3AD203B41FA5}">
                      <a16:colId xmlns:a16="http://schemas.microsoft.com/office/drawing/2014/main" val="536125829"/>
                    </a:ext>
                  </a:extLst>
                </a:gridCol>
                <a:gridCol w="491911">
                  <a:extLst>
                    <a:ext uri="{9D8B030D-6E8A-4147-A177-3AD203B41FA5}">
                      <a16:colId xmlns:a16="http://schemas.microsoft.com/office/drawing/2014/main" val="204012219"/>
                    </a:ext>
                  </a:extLst>
                </a:gridCol>
              </a:tblGrid>
              <a:tr h="182313">
                <a:tc>
                  <a:txBody>
                    <a:bodyPr/>
                    <a:lstStyle/>
                    <a:p>
                      <a:pPr algn="l" fontAlgn="ctr"/>
                      <a:endParaRPr lang="pl-P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linie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1229730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Osiedle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9:39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19:39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8140218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Ogrodnictwo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9:40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19:40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4909469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9:42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3837847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wiadukt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9:43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4575620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Św. Katarzyny/Ziemska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- Główna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19:45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3762955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– Główna (STAW)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9:47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19:47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1693003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Święta Katarzyna - skrzy. Żernicka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9:49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19:49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2185928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Smardzów - Reja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9:52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19:52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8664788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Żerniki Wrocławskie - Kolejowa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9:55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19:55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2156147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Żerniki Wrocławskie - pętla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9:57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19:57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3717204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Żerniki Wr. - Orla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9:58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19:58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0169472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Iwiny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Rondo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24766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endParaRPr lang="pl-P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904677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Iwiny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Rondo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9962632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Vivaldiego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369861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Kajdasza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7977548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Jagodzińska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3915974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Malinowskiego 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34357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Konduktorska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5163951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Buforowa – Rondo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8505764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Bardzka (Cmentarz)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40978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Morwowa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3586398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Krynicka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630247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Bardzka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0346833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Kamienna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707059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Prudnicka 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6353037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Hubska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(Dawida)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867174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Dworzec Autobusowy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0917858"/>
                  </a:ext>
                </a:extLst>
              </a:tr>
              <a:tr h="1823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8118545"/>
                  </a:ext>
                </a:extLst>
              </a:tr>
            </a:tbl>
          </a:graphicData>
        </a:graphic>
      </p:graphicFrame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900000" y="-11"/>
            <a:ext cx="1455735" cy="897846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pl-PL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800</a:t>
            </a:r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0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0" y="0"/>
            <a:ext cx="900000" cy="6858000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258705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FD80FCD6-15FF-4910-AA0E-7BF6E4D1D7FB}"/>
              </a:ext>
            </a:extLst>
          </p:cNvPr>
          <p:cNvSpPr txBox="1"/>
          <p:nvPr/>
        </p:nvSpPr>
        <p:spPr>
          <a:xfrm>
            <a:off x="2801721" y="467574"/>
            <a:ext cx="6269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Siechnice – Św. Katarzyna – Smardzów – Żerniki </a:t>
            </a:r>
            <a:r>
              <a:rPr lang="pl-PL" sz="1400" i="1" dirty="0" err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</a:t>
            </a:r>
            <a:r>
              <a:rPr lang="pl-PL" sz="14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– </a:t>
            </a:r>
            <a:r>
              <a:rPr lang="pl-PL" sz="1400" i="1" dirty="0" err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Iwiny</a:t>
            </a:r>
            <a:r>
              <a:rPr lang="pl-PL" sz="14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–  Wrocław 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1553113" y="3113195"/>
            <a:ext cx="400622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ŚWIĄTECZNY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1CD8D4A2-A8DC-401A-82F8-13BCD892495B}"/>
              </a:ext>
            </a:extLst>
          </p:cNvPr>
          <p:cNvSpPr txBox="1"/>
          <p:nvPr/>
        </p:nvSpPr>
        <p:spPr>
          <a:xfrm rot="5400000">
            <a:off x="-1279291" y="2418937"/>
            <a:ext cx="46814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w dniu 25, 26.XII.  1.I,  oraz Wielkanoc</a:t>
            </a:r>
          </a:p>
        </p:txBody>
      </p:sp>
      <p:cxnSp>
        <p:nvCxnSpPr>
          <p:cNvPr id="20" name="Łącznik prosty 19">
            <a:extLst>
              <a:ext uri="{FF2B5EF4-FFF2-40B4-BE49-F238E27FC236}">
                <a16:creationId xmlns:a16="http://schemas.microsoft.com/office/drawing/2014/main" id="{4541C3EC-F3B2-4007-B9CC-502F3420DD59}"/>
              </a:ext>
            </a:extLst>
          </p:cNvPr>
          <p:cNvCxnSpPr/>
          <p:nvPr/>
        </p:nvCxnSpPr>
        <p:spPr>
          <a:xfrm>
            <a:off x="2340495" y="875251"/>
            <a:ext cx="6593191" cy="0"/>
          </a:xfrm>
          <a:prstGeom prst="line">
            <a:avLst/>
          </a:prstGeom>
          <a:ln w="38100">
            <a:solidFill>
              <a:srgbClr val="DF3A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rostokąt 18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2004150" y="3303036"/>
            <a:ext cx="5554726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w Boże Narodzenie (25 i 26.XII), Nowy Rok (1.I) i Wielkanoc </a:t>
            </a:r>
          </a:p>
        </p:txBody>
      </p:sp>
    </p:spTree>
    <p:extLst>
      <p:ext uri="{BB962C8B-B14F-4D97-AF65-F5344CB8AC3E}">
        <p14:creationId xmlns:p14="http://schemas.microsoft.com/office/powerpoint/2010/main" val="2447676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9252981A-7CE2-4E2F-9604-FBD4B7F313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335642"/>
              </p:ext>
            </p:extLst>
          </p:nvPr>
        </p:nvGraphicFramePr>
        <p:xfrm>
          <a:off x="1360031" y="1743188"/>
          <a:ext cx="7182297" cy="4601883"/>
        </p:xfrm>
        <a:graphic>
          <a:graphicData uri="http://schemas.openxmlformats.org/drawingml/2006/table">
            <a:tbl>
              <a:tblPr/>
              <a:tblGrid>
                <a:gridCol w="1680565">
                  <a:extLst>
                    <a:ext uri="{9D8B030D-6E8A-4147-A177-3AD203B41FA5}">
                      <a16:colId xmlns:a16="http://schemas.microsoft.com/office/drawing/2014/main" val="1342844577"/>
                    </a:ext>
                  </a:extLst>
                </a:gridCol>
                <a:gridCol w="249237">
                  <a:extLst>
                    <a:ext uri="{9D8B030D-6E8A-4147-A177-3AD203B41FA5}">
                      <a16:colId xmlns:a16="http://schemas.microsoft.com/office/drawing/2014/main" val="2339091702"/>
                    </a:ext>
                  </a:extLst>
                </a:gridCol>
                <a:gridCol w="273050">
                  <a:extLst>
                    <a:ext uri="{9D8B030D-6E8A-4147-A177-3AD203B41FA5}">
                      <a16:colId xmlns:a16="http://schemas.microsoft.com/office/drawing/2014/main" val="2172615264"/>
                    </a:ext>
                  </a:extLst>
                </a:gridCol>
                <a:gridCol w="331963">
                  <a:extLst>
                    <a:ext uri="{9D8B030D-6E8A-4147-A177-3AD203B41FA5}">
                      <a16:colId xmlns:a16="http://schemas.microsoft.com/office/drawing/2014/main" val="2287316609"/>
                    </a:ext>
                  </a:extLst>
                </a:gridCol>
                <a:gridCol w="331963">
                  <a:extLst>
                    <a:ext uri="{9D8B030D-6E8A-4147-A177-3AD203B41FA5}">
                      <a16:colId xmlns:a16="http://schemas.microsoft.com/office/drawing/2014/main" val="4187530409"/>
                    </a:ext>
                  </a:extLst>
                </a:gridCol>
                <a:gridCol w="331963">
                  <a:extLst>
                    <a:ext uri="{9D8B030D-6E8A-4147-A177-3AD203B41FA5}">
                      <a16:colId xmlns:a16="http://schemas.microsoft.com/office/drawing/2014/main" val="3636334700"/>
                    </a:ext>
                  </a:extLst>
                </a:gridCol>
                <a:gridCol w="331963">
                  <a:extLst>
                    <a:ext uri="{9D8B030D-6E8A-4147-A177-3AD203B41FA5}">
                      <a16:colId xmlns:a16="http://schemas.microsoft.com/office/drawing/2014/main" val="2831232378"/>
                    </a:ext>
                  </a:extLst>
                </a:gridCol>
                <a:gridCol w="331963">
                  <a:extLst>
                    <a:ext uri="{9D8B030D-6E8A-4147-A177-3AD203B41FA5}">
                      <a16:colId xmlns:a16="http://schemas.microsoft.com/office/drawing/2014/main" val="156767741"/>
                    </a:ext>
                  </a:extLst>
                </a:gridCol>
                <a:gridCol w="331963">
                  <a:extLst>
                    <a:ext uri="{9D8B030D-6E8A-4147-A177-3AD203B41FA5}">
                      <a16:colId xmlns:a16="http://schemas.microsoft.com/office/drawing/2014/main" val="3685302581"/>
                    </a:ext>
                  </a:extLst>
                </a:gridCol>
                <a:gridCol w="331963">
                  <a:extLst>
                    <a:ext uri="{9D8B030D-6E8A-4147-A177-3AD203B41FA5}">
                      <a16:colId xmlns:a16="http://schemas.microsoft.com/office/drawing/2014/main" val="2519703915"/>
                    </a:ext>
                  </a:extLst>
                </a:gridCol>
                <a:gridCol w="331963">
                  <a:extLst>
                    <a:ext uri="{9D8B030D-6E8A-4147-A177-3AD203B41FA5}">
                      <a16:colId xmlns:a16="http://schemas.microsoft.com/office/drawing/2014/main" val="3903503847"/>
                    </a:ext>
                  </a:extLst>
                </a:gridCol>
                <a:gridCol w="331963">
                  <a:extLst>
                    <a:ext uri="{9D8B030D-6E8A-4147-A177-3AD203B41FA5}">
                      <a16:colId xmlns:a16="http://schemas.microsoft.com/office/drawing/2014/main" val="363523637"/>
                    </a:ext>
                  </a:extLst>
                </a:gridCol>
                <a:gridCol w="331963">
                  <a:extLst>
                    <a:ext uri="{9D8B030D-6E8A-4147-A177-3AD203B41FA5}">
                      <a16:colId xmlns:a16="http://schemas.microsoft.com/office/drawing/2014/main" val="514660783"/>
                    </a:ext>
                  </a:extLst>
                </a:gridCol>
                <a:gridCol w="331963">
                  <a:extLst>
                    <a:ext uri="{9D8B030D-6E8A-4147-A177-3AD203B41FA5}">
                      <a16:colId xmlns:a16="http://schemas.microsoft.com/office/drawing/2014/main" val="383740523"/>
                    </a:ext>
                  </a:extLst>
                </a:gridCol>
                <a:gridCol w="331963">
                  <a:extLst>
                    <a:ext uri="{9D8B030D-6E8A-4147-A177-3AD203B41FA5}">
                      <a16:colId xmlns:a16="http://schemas.microsoft.com/office/drawing/2014/main" val="2681185540"/>
                    </a:ext>
                  </a:extLst>
                </a:gridCol>
                <a:gridCol w="331963">
                  <a:extLst>
                    <a:ext uri="{9D8B030D-6E8A-4147-A177-3AD203B41FA5}">
                      <a16:colId xmlns:a16="http://schemas.microsoft.com/office/drawing/2014/main" val="3452552784"/>
                    </a:ext>
                  </a:extLst>
                </a:gridCol>
                <a:gridCol w="331963">
                  <a:extLst>
                    <a:ext uri="{9D8B030D-6E8A-4147-A177-3AD203B41FA5}">
                      <a16:colId xmlns:a16="http://schemas.microsoft.com/office/drawing/2014/main" val="897773322"/>
                    </a:ext>
                  </a:extLst>
                </a:gridCol>
                <a:gridCol w="331963">
                  <a:extLst>
                    <a:ext uri="{9D8B030D-6E8A-4147-A177-3AD203B41FA5}">
                      <a16:colId xmlns:a16="http://schemas.microsoft.com/office/drawing/2014/main" val="2126231053"/>
                    </a:ext>
                  </a:extLst>
                </a:gridCol>
              </a:tblGrid>
              <a:tr h="238012">
                <a:tc>
                  <a:txBody>
                    <a:bodyPr/>
                    <a:lstStyle/>
                    <a:p>
                      <a:pPr algn="l" fontAlgn="ctr"/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1428261"/>
                  </a:ext>
                </a:extLst>
              </a:tr>
              <a:tr h="46139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9:37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19:02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9378030"/>
                  </a:ext>
                </a:extLst>
              </a:tr>
              <a:tr h="194362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9:40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19:04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9750005"/>
                  </a:ext>
                </a:extLst>
              </a:tr>
              <a:tr h="1547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Dworcowa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9:43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19:07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907473"/>
                  </a:ext>
                </a:extLst>
              </a:tr>
              <a:tr h="1547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Kościuszki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9:45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19:09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3984201"/>
                  </a:ext>
                </a:extLst>
              </a:tr>
              <a:tr h="1547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Świstackiego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9:46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19:10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024763"/>
                  </a:ext>
                </a:extLst>
              </a:tr>
              <a:tr h="1547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9:48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19:12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885496"/>
                  </a:ext>
                </a:extLst>
              </a:tr>
              <a:tr h="1547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9:49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19:13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6229834"/>
                  </a:ext>
                </a:extLst>
              </a:tr>
              <a:tr h="1547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 (Centrum handlowe)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9:50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19:14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4112190"/>
                  </a:ext>
                </a:extLst>
              </a:tr>
              <a:tr h="1547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Park Wschodni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9:52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19:16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5425009"/>
                  </a:ext>
                </a:extLst>
              </a:tr>
              <a:tr h="1547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Karwińska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9:53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19:18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1425844"/>
                  </a:ext>
                </a:extLst>
              </a:tr>
              <a:tr h="1547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Księże Małe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9:55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19:20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692520"/>
                  </a:ext>
                </a:extLst>
              </a:tr>
              <a:tr h="1547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Zagłębiowska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9:56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19:21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550650"/>
                  </a:ext>
                </a:extLst>
              </a:tr>
              <a:tr h="1547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Sosnowiecka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9:57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19:22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3154921"/>
                  </a:ext>
                </a:extLst>
              </a:tr>
              <a:tr h="1547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Brochowska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9:58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19:23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8159108"/>
                  </a:ext>
                </a:extLst>
              </a:tr>
              <a:tr h="1547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Opolska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9:58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19:23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5343903"/>
                  </a:ext>
                </a:extLst>
              </a:tr>
              <a:tr h="1547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Skrajna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9:59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19:24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0619086"/>
                  </a:ext>
                </a:extLst>
              </a:tr>
              <a:tr h="1547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9:00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19:25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40721"/>
                  </a:ext>
                </a:extLst>
              </a:tr>
              <a:tr h="154724">
                <a:tc>
                  <a:txBody>
                    <a:bodyPr/>
                    <a:lstStyle/>
                    <a:p>
                      <a:pPr algn="l" fontAlgn="ctr"/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6514205"/>
                  </a:ext>
                </a:extLst>
              </a:tr>
              <a:tr h="1547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9:00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19:25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0420069"/>
                  </a:ext>
                </a:extLst>
              </a:tr>
              <a:tr h="1547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Poprzeczna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9:01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19:26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428759"/>
                  </a:ext>
                </a:extLst>
              </a:tr>
              <a:tr h="1547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Szkoła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9:02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19:27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192508"/>
                  </a:ext>
                </a:extLst>
              </a:tr>
              <a:tr h="1547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Dębowa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9:03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19:28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634244"/>
                  </a:ext>
                </a:extLst>
              </a:tr>
              <a:tr h="1547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Rondo B-Ł-D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9:04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19:29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7639318"/>
                  </a:ext>
                </a:extLst>
              </a:tr>
              <a:tr h="1547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ZOZ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9:06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19:31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739498"/>
                  </a:ext>
                </a:extLst>
              </a:tr>
              <a:tr h="1547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PKP NŻ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9:07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19:32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7616560"/>
                  </a:ext>
                </a:extLst>
              </a:tr>
              <a:tr h="1547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Szkolna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9:08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19:33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33758"/>
                  </a:ext>
                </a:extLst>
              </a:tr>
              <a:tr h="1547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Zacisze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9:09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19:34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8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3635866"/>
                  </a:ext>
                </a:extLst>
              </a:tr>
              <a:tr h="154724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Osiedle</a:t>
                      </a:r>
                    </a:p>
                  </a:txBody>
                  <a:tcPr marL="7127" marR="7127" marT="7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9:10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19:35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763249"/>
                  </a:ext>
                </a:extLst>
              </a:tr>
            </a:tbl>
          </a:graphicData>
        </a:graphic>
      </p:graphicFrame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900000" y="-11"/>
            <a:ext cx="1455735" cy="897846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pl-PL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800</a:t>
            </a:r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7315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0" y="0"/>
            <a:ext cx="900000" cy="6858000"/>
          </a:xfrm>
          <a:prstGeom prst="rect">
            <a:avLst/>
          </a:prstGeom>
          <a:solidFill>
            <a:srgbClr val="DF3A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375745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1661995" y="2689275"/>
            <a:ext cx="435568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WIGILIA 24.XII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1CD8D4A2-A8DC-401A-82F8-13BCD892495B}"/>
              </a:ext>
            </a:extLst>
          </p:cNvPr>
          <p:cNvSpPr txBox="1"/>
          <p:nvPr/>
        </p:nvSpPr>
        <p:spPr>
          <a:xfrm>
            <a:off x="838659" y="920547"/>
            <a:ext cx="30457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w Wigilię  24.XII.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A32A6681-1E0E-421B-AF4E-3ACCAADF2A94}"/>
              </a:ext>
            </a:extLst>
          </p:cNvPr>
          <p:cNvSpPr txBox="1"/>
          <p:nvPr/>
        </p:nvSpPr>
        <p:spPr>
          <a:xfrm>
            <a:off x="3330267" y="446757"/>
            <a:ext cx="5102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Wrocław – Radwanice – Siechnice</a:t>
            </a:r>
          </a:p>
        </p:txBody>
      </p:sp>
      <p:cxnSp>
        <p:nvCxnSpPr>
          <p:cNvPr id="17" name="Łącznik prosty 16">
            <a:extLst>
              <a:ext uri="{FF2B5EF4-FFF2-40B4-BE49-F238E27FC236}">
                <a16:creationId xmlns:a16="http://schemas.microsoft.com/office/drawing/2014/main" id="{9B93D6EE-AF4F-41F8-AA51-668B2327F878}"/>
              </a:ext>
            </a:extLst>
          </p:cNvPr>
          <p:cNvCxnSpPr/>
          <p:nvPr/>
        </p:nvCxnSpPr>
        <p:spPr>
          <a:xfrm>
            <a:off x="2340495" y="875251"/>
            <a:ext cx="6593191" cy="0"/>
          </a:xfrm>
          <a:prstGeom prst="line">
            <a:avLst/>
          </a:prstGeom>
          <a:ln w="38100">
            <a:solidFill>
              <a:srgbClr val="DF3A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73545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rako">
  <a:themeElements>
    <a:clrScheme name="Trako">
      <a:dk1>
        <a:srgbClr val="000000"/>
      </a:dk1>
      <a:lt1>
        <a:sysClr val="window" lastClr="FFFFFF"/>
      </a:lt1>
      <a:dk2>
        <a:srgbClr val="331A5E"/>
      </a:dk2>
      <a:lt2>
        <a:srgbClr val="F68D28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ako" id="{E46A5FA0-D9B2-4CC8-AC3C-3E182A8624FC}" vid="{2A21D164-A8C1-44A3-AE7D-C30506FE85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4B9C36E08B59488C40EC897D9F002B" ma:contentTypeVersion="10" ma:contentTypeDescription="Utwórz nowy dokument." ma:contentTypeScope="" ma:versionID="cd024e17eb186358633afb942d45c161">
  <xsd:schema xmlns:xsd="http://www.w3.org/2001/XMLSchema" xmlns:xs="http://www.w3.org/2001/XMLSchema" xmlns:p="http://schemas.microsoft.com/office/2006/metadata/properties" xmlns:ns2="754fca99-9019-4d47-8859-2bf938584ba8" xmlns:ns3="e7be60a9-f58d-4f33-b8ca-e2f3ca6a0467" targetNamespace="http://schemas.microsoft.com/office/2006/metadata/properties" ma:root="true" ma:fieldsID="6a3997f605aa8602b067bd6aa82bde2d" ns2:_="" ns3:_="">
    <xsd:import namespace="754fca99-9019-4d47-8859-2bf938584ba8"/>
    <xsd:import namespace="e7be60a9-f58d-4f33-b8ca-e2f3ca6a04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4fca99-9019-4d47-8859-2bf938584b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be60a9-f58d-4f33-b8ca-e2f3ca6a046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Udostępniani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Udostępnione dla — szczegóły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75565F-E98F-4E9E-BDB4-E09399C7995D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754fca99-9019-4d47-8859-2bf938584ba8"/>
    <ds:schemaRef ds:uri="http://purl.org/dc/elements/1.1/"/>
    <ds:schemaRef ds:uri="http://purl.org/dc/terms/"/>
    <ds:schemaRef ds:uri="http://purl.org/dc/dcmitype/"/>
    <ds:schemaRef ds:uri="e7be60a9-f58d-4f33-b8ca-e2f3ca6a0467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D34943A-93BB-44C5-93A8-E2048CA491C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F5CED87-3594-49AA-8A2F-0CE6B13805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4fca99-9019-4d47-8859-2bf938584ba8"/>
    <ds:schemaRef ds:uri="e7be60a9-f58d-4f33-b8ca-e2f3ca6a04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985</TotalTime>
  <Words>6720</Words>
  <Application>Microsoft Office PowerPoint</Application>
  <PresentationFormat>Pokaz na ekranie (4:3)</PresentationFormat>
  <Paragraphs>5108</Paragraphs>
  <Slides>10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Open Sans</vt:lpstr>
      <vt:lpstr>Open Sans Semibold</vt:lpstr>
      <vt:lpstr>Trako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rozkład jazdy linii 800</dc:title>
  <dc:creator>TRAKO PROJEKTY TRANSPORTOWE</dc:creator>
  <cp:lastModifiedBy>Emilia Gol-Junik</cp:lastModifiedBy>
  <cp:revision>121</cp:revision>
  <cp:lastPrinted>2019-03-20T15:10:41Z</cp:lastPrinted>
  <dcterms:created xsi:type="dcterms:W3CDTF">2015-12-15T11:20:49Z</dcterms:created>
  <dcterms:modified xsi:type="dcterms:W3CDTF">2023-08-28T11:23:57Z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0x010100074B9C36E08B59488C40EC897D9F002B</vt:lpwstr>
  </property>
  <property fmtid="{D5CDD505-2E9C-101B-9397-08002B2CF9AE}" pid="3" name="AuthorIds_UIVersion_7168">
    <vt:lpwstr>237</vt:lpwstr>
  </property>
</Properties>
</file>