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4"/>
  </p:sldMasterIdLst>
  <p:notesMasterIdLst>
    <p:notesMasterId r:id="rId15"/>
  </p:notesMasterIdLst>
  <p:sldIdLst>
    <p:sldId id="404" r:id="rId5"/>
    <p:sldId id="405" r:id="rId6"/>
    <p:sldId id="401" r:id="rId7"/>
    <p:sldId id="403" r:id="rId8"/>
    <p:sldId id="399" r:id="rId9"/>
    <p:sldId id="400" r:id="rId10"/>
    <p:sldId id="406" r:id="rId11"/>
    <p:sldId id="407" r:id="rId12"/>
    <p:sldId id="408" r:id="rId13"/>
    <p:sldId id="409" r:id="rId14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59F0DCB2-48F1-4296-A78C-0AD62107D1CB}">
          <p14:sldIdLst>
            <p14:sldId id="404"/>
            <p14:sldId id="405"/>
          </p14:sldIdLst>
        </p14:section>
        <p14:section name="Sekcja bez tytułu" id="{C3222C44-178B-48B3-BC57-7D39BC47E8E3}">
          <p14:sldIdLst>
            <p14:sldId id="401"/>
            <p14:sldId id="403"/>
            <p14:sldId id="399"/>
            <p14:sldId id="400"/>
            <p14:sldId id="406"/>
            <p14:sldId id="407"/>
            <p14:sldId id="408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" initials="AS  " lastIdx="1" clrIdx="0"/>
  <p:cmAuthor id="2" name="TRAKO Tomasz Szelukowski" initials="TSz" lastIdx="11" clrIdx="1"/>
  <p:cmAuthor id="3" name="Andrzej Szamborski" initials="AS" lastIdx="1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184"/>
    <a:srgbClr val="CC3399"/>
    <a:srgbClr val="993366"/>
    <a:srgbClr val="DF3A3D"/>
    <a:srgbClr val="EB0000"/>
    <a:srgbClr val="CC0099"/>
    <a:srgbClr val="FACEDD"/>
    <a:srgbClr val="CDCDCD"/>
    <a:srgbClr val="CF3E9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yl pośredni 4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Styl z motywem 2 — Ak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25" autoAdjust="0"/>
    <p:restoredTop sz="95806" autoAdjust="0"/>
  </p:normalViewPr>
  <p:slideViewPr>
    <p:cSldViewPr snapToGrid="0">
      <p:cViewPr varScale="1">
        <p:scale>
          <a:sx n="98" d="100"/>
          <a:sy n="98" d="100"/>
        </p:scale>
        <p:origin x="1080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0507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5ED6AD15-1F17-451C-8A2B-AE21EC4D9428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09600" y="4924989"/>
            <a:ext cx="5680103" cy="4029684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0507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108DA86F-F56C-4F1E-A714-45E0EBAC4A1C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179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3070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7179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4505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0657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7279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2114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28721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3609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9375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5820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695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CAB2A-6D82-42A3-92E9-E7979F9A441F}" type="datetimeFigureOut">
              <a:rPr lang="pl-PL" smtClean="0"/>
              <a:pPr/>
              <a:t>28.08.2023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11A1-1369-4AE6-9FEB-FFD494C894A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389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6DDDDC8-9433-46EA-91C9-7DE127418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699761"/>
              </p:ext>
            </p:extLst>
          </p:nvPr>
        </p:nvGraphicFramePr>
        <p:xfrm>
          <a:off x="1027591" y="987061"/>
          <a:ext cx="7642221" cy="5678555"/>
        </p:xfrm>
        <a:graphic>
          <a:graphicData uri="http://schemas.openxmlformats.org/drawingml/2006/table">
            <a:tbl>
              <a:tblPr/>
              <a:tblGrid>
                <a:gridCol w="1404634">
                  <a:extLst>
                    <a:ext uri="{9D8B030D-6E8A-4147-A177-3AD203B41FA5}">
                      <a16:colId xmlns:a16="http://schemas.microsoft.com/office/drawing/2014/main" val="3763460435"/>
                    </a:ext>
                  </a:extLst>
                </a:gridCol>
                <a:gridCol w="222250">
                  <a:extLst>
                    <a:ext uri="{9D8B030D-6E8A-4147-A177-3AD203B41FA5}">
                      <a16:colId xmlns:a16="http://schemas.microsoft.com/office/drawing/2014/main" val="53140783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069332582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2869853587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148471345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572345319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528016130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059168622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905032084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406371629"/>
                    </a:ext>
                  </a:extLst>
                </a:gridCol>
                <a:gridCol w="273050">
                  <a:extLst>
                    <a:ext uri="{9D8B030D-6E8A-4147-A177-3AD203B41FA5}">
                      <a16:colId xmlns:a16="http://schemas.microsoft.com/office/drawing/2014/main" val="1156373539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598385904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64844079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658021072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350407235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2711339938"/>
                    </a:ext>
                  </a:extLst>
                </a:gridCol>
                <a:gridCol w="262164">
                  <a:extLst>
                    <a:ext uri="{9D8B030D-6E8A-4147-A177-3AD203B41FA5}">
                      <a16:colId xmlns:a16="http://schemas.microsoft.com/office/drawing/2014/main" val="421793483"/>
                    </a:ext>
                  </a:extLst>
                </a:gridCol>
                <a:gridCol w="259142">
                  <a:extLst>
                    <a:ext uri="{9D8B030D-6E8A-4147-A177-3AD203B41FA5}">
                      <a16:colId xmlns:a16="http://schemas.microsoft.com/office/drawing/2014/main" val="3805205620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081016138"/>
                    </a:ext>
                  </a:extLst>
                </a:gridCol>
                <a:gridCol w="273050">
                  <a:extLst>
                    <a:ext uri="{9D8B030D-6E8A-4147-A177-3AD203B41FA5}">
                      <a16:colId xmlns:a16="http://schemas.microsoft.com/office/drawing/2014/main" val="498811289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1552219945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3858437181"/>
                    </a:ext>
                  </a:extLst>
                </a:gridCol>
                <a:gridCol w="256177">
                  <a:extLst>
                    <a:ext uri="{9D8B030D-6E8A-4147-A177-3AD203B41FA5}">
                      <a16:colId xmlns:a16="http://schemas.microsoft.com/office/drawing/2014/main" val="601529011"/>
                    </a:ext>
                  </a:extLst>
                </a:gridCol>
                <a:gridCol w="260653">
                  <a:extLst>
                    <a:ext uri="{9D8B030D-6E8A-4147-A177-3AD203B41FA5}">
                      <a16:colId xmlns:a16="http://schemas.microsoft.com/office/drawing/2014/main" val="2207037873"/>
                    </a:ext>
                  </a:extLst>
                </a:gridCol>
              </a:tblGrid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LILI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73063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094429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26050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081448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 (Dawida)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291027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381471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249396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966946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4591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72521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676521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82559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399759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955937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819421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7407788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335860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83890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00206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790119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67442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960183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87815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Parkowa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66698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671901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ZOZ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816823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(1h)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99460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–Św.</a:t>
                      </a:r>
                      <a:r>
                        <a:rPr lang="pl-PL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Katarzyny/ Ziemska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5:20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273617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03877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&lt;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197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517395"/>
                  </a:ext>
                </a:extLst>
              </a:tr>
              <a:tr h="157865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53914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175008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przedszkole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556983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szpital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76232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Sulimów - Kochanowskiego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772335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Zębice - pętla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01262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Zębice - Trzech Lip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653887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Zębice - Prusa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309584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- Kolejowa NŻ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42822"/>
                  </a:ext>
                </a:extLst>
              </a:tr>
              <a:tr h="1314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5060" marR="5060" marT="5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918140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1"/>
            <a:ext cx="9144000" cy="752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ytuł 1">
            <a:extLst>
              <a:ext uri="{FF2B5EF4-FFF2-40B4-BE49-F238E27FC236}">
                <a16:creationId xmlns:a16="http://schemas.microsoft.com/office/drawing/2014/main" id="{FF99AE11-C813-4B56-AECD-BAC65124FF8F}"/>
              </a:ext>
            </a:extLst>
          </p:cNvPr>
          <p:cNvSpPr txBox="1">
            <a:spLocks/>
          </p:cNvSpPr>
          <p:nvPr/>
        </p:nvSpPr>
        <p:spPr>
          <a:xfrm>
            <a:off x="838602" y="76664"/>
            <a:ext cx="1465741" cy="877342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l-PL" sz="1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61445" y="430556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74941" y="2618910"/>
            <a:ext cx="4249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2163206" y="756261"/>
            <a:ext cx="27046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 04.09.2023r.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0108C46-7C2B-41BA-9E18-89C578FDE60E}"/>
              </a:ext>
            </a:extLst>
          </p:cNvPr>
          <p:cNvSpPr txBox="1"/>
          <p:nvPr/>
        </p:nvSpPr>
        <p:spPr>
          <a:xfrm>
            <a:off x="2849880" y="453713"/>
            <a:ext cx="6177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Iwiny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Smardzów – Św. Katarzyna – Siechnice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5A898FBC-6776-45AE-A11A-51748F4FAFC9}"/>
              </a:ext>
            </a:extLst>
          </p:cNvPr>
          <p:cNvSpPr txBox="1"/>
          <p:nvPr/>
        </p:nvSpPr>
        <p:spPr>
          <a:xfrm>
            <a:off x="2864895" y="5590675"/>
            <a:ext cx="400601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 – kurs wydłużony do Siechnice – Kwiatkowskiego</a:t>
            </a:r>
            <a:b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/-4:01 odjazd z przystanku św. Katarzyna szkoła</a:t>
            </a:r>
          </a:p>
          <a:p>
            <a:r>
              <a:rPr lang="pl-PL" sz="11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Kursuje w nocy: </a:t>
            </a:r>
          </a:p>
          <a:p>
            <a:r>
              <a:rPr lang="pl-PL" sz="11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*   </a:t>
            </a:r>
            <a:r>
              <a:rPr lang="pl-PL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piątek/sobota kurs przez Sulimów, Zębice, Groblice</a:t>
            </a:r>
          </a:p>
          <a:p>
            <a:r>
              <a:rPr lang="pl-PL" sz="1100" dirty="0"/>
              <a:t>                  </a:t>
            </a:r>
          </a:p>
          <a:p>
            <a:endParaRPr lang="pl-PL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E4D46D82-7D24-4210-AC4D-399019EF1AF9}"/>
              </a:ext>
            </a:extLst>
          </p:cNvPr>
          <p:cNvSpPr txBox="1"/>
          <p:nvPr/>
        </p:nvSpPr>
        <p:spPr>
          <a:xfrm>
            <a:off x="8503260" y="828032"/>
            <a:ext cx="133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98230814-7673-48D3-A89C-D6FDE00A4E23}"/>
              </a:ext>
            </a:extLst>
          </p:cNvPr>
          <p:cNvCxnSpPr>
            <a:cxnSpLocks/>
          </p:cNvCxnSpPr>
          <p:nvPr/>
        </p:nvCxnSpPr>
        <p:spPr>
          <a:xfrm>
            <a:off x="2304344" y="67166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662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A5FF2C9-4AB2-439F-B3DD-88064AFFA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266376"/>
              </p:ext>
            </p:extLst>
          </p:nvPr>
        </p:nvGraphicFramePr>
        <p:xfrm>
          <a:off x="934499" y="1144900"/>
          <a:ext cx="7077532" cy="4093848"/>
        </p:xfrm>
        <a:graphic>
          <a:graphicData uri="http://schemas.openxmlformats.org/drawingml/2006/table">
            <a:tbl>
              <a:tblPr/>
              <a:tblGrid>
                <a:gridCol w="1870627">
                  <a:extLst>
                    <a:ext uri="{9D8B030D-6E8A-4147-A177-3AD203B41FA5}">
                      <a16:colId xmlns:a16="http://schemas.microsoft.com/office/drawing/2014/main" val="3147808428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1871439254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035123277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081072346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1324363897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238096215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3020940488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479177659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516526434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1431340380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3506961002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3367433380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926089753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1214553204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105231433"/>
                    </a:ext>
                  </a:extLst>
                </a:gridCol>
                <a:gridCol w="347127">
                  <a:extLst>
                    <a:ext uri="{9D8B030D-6E8A-4147-A177-3AD203B41FA5}">
                      <a16:colId xmlns:a16="http://schemas.microsoft.com/office/drawing/2014/main" val="2054363622"/>
                    </a:ext>
                  </a:extLst>
                </a:gridCol>
              </a:tblGrid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97942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706923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894987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69200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382833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060462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508929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24629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2477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4879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68223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09290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097554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641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19541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598909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237317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31598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58221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4217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94647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59567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53679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0101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  <a:r>
                        <a:rPr lang="pl-PL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(szkoła) NŻ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473166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729705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8029" y="475647"/>
            <a:ext cx="510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58F51D99-9AB9-43A7-AD32-7404D30D9061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1014300" y="5737138"/>
            <a:ext cx="2071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61995" y="2689275"/>
            <a:ext cx="4355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WIGILIA 24.XII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59" y="920547"/>
            <a:ext cx="30457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</a:t>
            </a:r>
            <a:r>
              <a:rPr lang="pl-PL" sz="1050" b="1" i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Wigilię  24.XII.</a:t>
            </a:r>
            <a:endParaRPr lang="pl-PL" sz="105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2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410542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74941" y="2618910"/>
            <a:ext cx="4249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02" y="936559"/>
            <a:ext cx="24760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 r.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3780CAEB-B8A8-4643-ADE4-7CBF0BD856AD}"/>
              </a:ext>
            </a:extLst>
          </p:cNvPr>
          <p:cNvCxnSpPr>
            <a:cxnSpLocks/>
          </p:cNvCxnSpPr>
          <p:nvPr/>
        </p:nvCxnSpPr>
        <p:spPr>
          <a:xfrm>
            <a:off x="2277112" y="897835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0CE7CC90-1E47-4F84-9B0C-F8E863249AF7}"/>
              </a:ext>
            </a:extLst>
          </p:cNvPr>
          <p:cNvSpPr txBox="1"/>
          <p:nvPr/>
        </p:nvSpPr>
        <p:spPr>
          <a:xfrm>
            <a:off x="1020492" y="5987849"/>
            <a:ext cx="49411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 – kurs rozpoczyna się: Siechnice – Kwiatkowskiego</a:t>
            </a:r>
            <a:b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11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Kursuje w nocy: </a:t>
            </a:r>
          </a:p>
          <a:p>
            <a:r>
              <a:rPr lang="pl-PL" sz="11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*   </a:t>
            </a:r>
            <a:r>
              <a:rPr lang="pl-PL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kursuje z piątku/sobotę</a:t>
            </a:r>
          </a:p>
          <a:p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</a:t>
            </a:r>
            <a:r>
              <a:rPr lang="pl-PL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przystanek na życzenie 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ED793404-B627-4125-B2C4-F7169949F2B9}"/>
              </a:ext>
            </a:extLst>
          </p:cNvPr>
          <p:cNvSpPr txBox="1"/>
          <p:nvPr/>
        </p:nvSpPr>
        <p:spPr>
          <a:xfrm>
            <a:off x="8743356" y="1427216"/>
            <a:ext cx="234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72220376-0E2E-4558-9FBA-26652168807A}"/>
              </a:ext>
            </a:extLst>
          </p:cNvPr>
          <p:cNvSpPr txBox="1"/>
          <p:nvPr/>
        </p:nvSpPr>
        <p:spPr>
          <a:xfrm>
            <a:off x="7975389" y="942274"/>
            <a:ext cx="234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72CAE8B-4B51-4A8B-B6BC-4D05CDD42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600255"/>
              </p:ext>
            </p:extLst>
          </p:nvPr>
        </p:nvGraphicFramePr>
        <p:xfrm>
          <a:off x="1032105" y="1293802"/>
          <a:ext cx="7775182" cy="4338422"/>
        </p:xfrm>
        <a:graphic>
          <a:graphicData uri="http://schemas.openxmlformats.org/drawingml/2006/table">
            <a:tbl>
              <a:tblPr/>
              <a:tblGrid>
                <a:gridCol w="1425694">
                  <a:extLst>
                    <a:ext uri="{9D8B030D-6E8A-4147-A177-3AD203B41FA5}">
                      <a16:colId xmlns:a16="http://schemas.microsoft.com/office/drawing/2014/main" val="3424689933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883399799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3006161398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3393726328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461573273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4007186697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411728931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749320060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387225170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552025549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674697132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261127086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935230024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387751272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045699835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598728342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362631459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722752973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1575095514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3170351595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827261153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796162464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2137684931"/>
                    </a:ext>
                  </a:extLst>
                </a:gridCol>
                <a:gridCol w="264562">
                  <a:extLst>
                    <a:ext uri="{9D8B030D-6E8A-4147-A177-3AD203B41FA5}">
                      <a16:colId xmlns:a16="http://schemas.microsoft.com/office/drawing/2014/main" val="586656184"/>
                    </a:ext>
                  </a:extLst>
                </a:gridCol>
              </a:tblGrid>
              <a:tr h="125394">
                <a:tc>
                  <a:txBody>
                    <a:bodyPr/>
                    <a:lstStyle/>
                    <a:p>
                      <a:pPr algn="l" fontAlgn="ctr"/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791886"/>
                  </a:ext>
                </a:extLst>
              </a:tr>
              <a:tr h="1253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359111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</a:t>
                      </a:r>
                      <a:r>
                        <a:rPr lang="pl-P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523675"/>
                  </a:ext>
                </a:extLst>
              </a:tr>
              <a:tr h="1253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733955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60335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598898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412652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152208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503329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865641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298048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530555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21977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432064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532028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688633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626976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87433"/>
                  </a:ext>
                </a:extLst>
              </a:tr>
              <a:tr h="1253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258920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554614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371803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210710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59933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535362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712723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585838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067229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582940"/>
                  </a:ext>
                </a:extLst>
              </a:tr>
              <a:tr h="1253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169574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 (szkoła) NŻ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520195"/>
                  </a:ext>
                </a:extLst>
              </a:tr>
              <a:tr h="125888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  <a:r>
                        <a:rPr lang="pl-PL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(ul. Skargi)</a:t>
                      </a:r>
                      <a:endParaRPr lang="pl-PL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21048"/>
                  </a:ext>
                </a:extLst>
              </a:tr>
              <a:tr h="132182"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5999" marR="5999" marT="59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102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466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0FA47211-9A08-4EE6-B3B4-535BA043C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652242"/>
              </p:ext>
            </p:extLst>
          </p:nvPr>
        </p:nvGraphicFramePr>
        <p:xfrm>
          <a:off x="899998" y="1038061"/>
          <a:ext cx="7901954" cy="5532576"/>
        </p:xfrm>
        <a:graphic>
          <a:graphicData uri="http://schemas.openxmlformats.org/drawingml/2006/table">
            <a:tbl>
              <a:tblPr/>
              <a:tblGrid>
                <a:gridCol w="1770436">
                  <a:extLst>
                    <a:ext uri="{9D8B030D-6E8A-4147-A177-3AD203B41FA5}">
                      <a16:colId xmlns:a16="http://schemas.microsoft.com/office/drawing/2014/main" val="461268296"/>
                    </a:ext>
                  </a:extLst>
                </a:gridCol>
                <a:gridCol w="214342">
                  <a:extLst>
                    <a:ext uri="{9D8B030D-6E8A-4147-A177-3AD203B41FA5}">
                      <a16:colId xmlns:a16="http://schemas.microsoft.com/office/drawing/2014/main" val="3273961321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901267507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616980446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425833788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919354254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2539866547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2686160075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753069706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94071303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841142666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471940228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541655298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2098311825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2234247253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3959636320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2448588553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773230230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4263223927"/>
                    </a:ext>
                  </a:extLst>
                </a:gridCol>
                <a:gridCol w="328732">
                  <a:extLst>
                    <a:ext uri="{9D8B030D-6E8A-4147-A177-3AD203B41FA5}">
                      <a16:colId xmlns:a16="http://schemas.microsoft.com/office/drawing/2014/main" val="4284929235"/>
                    </a:ext>
                  </a:extLst>
                </a:gridCol>
              </a:tblGrid>
              <a:tr h="86771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linia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557759"/>
                  </a:ext>
                </a:extLst>
              </a:tr>
              <a:tr h="86771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Wzgórze Partyzantów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18:12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19:12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20:12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22:12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0:13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59382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Galeria Dominikańska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18:15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19:15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20:15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22:15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0:15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7095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Dworcowa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18:18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19:18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20:18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22:18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0:17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2756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Dworzec Autobusowy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18:24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19:24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20:23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22:23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22302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Hubska (Dawida)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20:27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22:27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655890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Prudnicka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755518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Kamienna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512877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Bardzka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415283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Krynicka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48091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Morwowa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762676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Bardzka (Cmentarz)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53061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Buforowa – Rondo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0412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Konduktorska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0:29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9975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Malinowskiego 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91808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Jagodzińska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18:39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19:39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69128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Kajdasza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439162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Vivaldiego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878312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Iwiny - Rondo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61655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145646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Iwiny - Rondo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22:38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335412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35Żerniki </a:t>
                      </a:r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Wr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 - Orla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31304"/>
                  </a:ext>
                </a:extLst>
              </a:tr>
              <a:tr h="1441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36rniki Wrocławskie – pętla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145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Żerniki Wrocławskie - Kolejowa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18:48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19:48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78420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Smardzów - Reja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0:39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6421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skrzy. Parkowa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0:42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250903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skrzy. Żernicka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0:43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286336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ZOZ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19:55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20:49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22:49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&lt;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27585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Główna (1h)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19:57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20:51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22:51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&lt;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66370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–Św.</a:t>
                      </a:r>
                      <a:r>
                        <a:rPr lang="pl-PL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Katarzyny/ Ziemska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8:52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19:58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20:52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22:52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&lt;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- wiadukt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16:59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17:59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18:59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19:59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20:53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22:53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&lt;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83468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5:50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15:58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19:00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20:00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20:54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22:54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&lt;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193925"/>
                  </a:ext>
                </a:extLst>
              </a:tr>
              <a:tr h="141657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- Osiedle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16:00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19:02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20:02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20:56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22:56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&lt; </a:t>
                      </a:r>
                    </a:p>
                  </a:txBody>
                  <a:tcPr marL="5571" marR="5571" marT="5571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186317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przedszkole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450455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szpital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4111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Sulimów - Kochanowskiego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08064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Zębice - pętla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0:50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353760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Zębice - Trzech Lip NŻ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0:51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0408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Zębice - Prusa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0:53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949474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Groblice - Kolejowa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0:54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137049"/>
                  </a:ext>
                </a:extLst>
              </a:tr>
              <a:tr h="1349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- Osiedle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0:56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004345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614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24356" y="1774899"/>
            <a:ext cx="25487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934500" y="835174"/>
            <a:ext cx="24379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2834640" y="475647"/>
            <a:ext cx="6240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Iwiny – Żerniki Wr. – Smardzów – Św. Katarzyna – Siechnice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900000" y="6409175"/>
            <a:ext cx="7322018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r>
              <a:rPr lang="pl-PL" sz="8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9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kurs z soboty na niedzielę przez Sulimów, Zębice, Groblice ,</a:t>
            </a:r>
          </a:p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                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05809673-9774-4BFE-9330-8E44A48E5EA6}"/>
              </a:ext>
            </a:extLst>
          </p:cNvPr>
          <p:cNvSpPr txBox="1"/>
          <p:nvPr/>
        </p:nvSpPr>
        <p:spPr>
          <a:xfrm>
            <a:off x="8601057" y="887882"/>
            <a:ext cx="396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0FAFD284-532F-4975-888A-D839B55528A9}"/>
              </a:ext>
            </a:extLst>
          </p:cNvPr>
          <p:cNvSpPr txBox="1"/>
          <p:nvPr/>
        </p:nvSpPr>
        <p:spPr>
          <a:xfrm>
            <a:off x="7249965" y="878829"/>
            <a:ext cx="278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1100" b="1" dirty="0">
              <a:solidFill>
                <a:srgbClr val="DF3A3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2" name="Łącznik prosty 41">
            <a:extLst>
              <a:ext uri="{FF2B5EF4-FFF2-40B4-BE49-F238E27FC236}">
                <a16:creationId xmlns:a16="http://schemas.microsoft.com/office/drawing/2014/main" id="{0D6CED8A-578F-46A9-B138-32DA9CD5E413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51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A5FF2C9-4AB2-439F-B3DD-88064AFFA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29924"/>
              </p:ext>
            </p:extLst>
          </p:nvPr>
        </p:nvGraphicFramePr>
        <p:xfrm>
          <a:off x="934500" y="1190393"/>
          <a:ext cx="8118913" cy="4548720"/>
        </p:xfrm>
        <a:graphic>
          <a:graphicData uri="http://schemas.openxmlformats.org/drawingml/2006/table">
            <a:tbl>
              <a:tblPr/>
              <a:tblGrid>
                <a:gridCol w="1793927">
                  <a:extLst>
                    <a:ext uri="{9D8B030D-6E8A-4147-A177-3AD203B41FA5}">
                      <a16:colId xmlns:a16="http://schemas.microsoft.com/office/drawing/2014/main" val="3147808428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882034347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871439254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035123277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081072346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324363897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238096215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3020940488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479177659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516526434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431340380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3506961002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3367433380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926089753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214553204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105231433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054363622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833990699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1336155177"/>
                    </a:ext>
                  </a:extLst>
                </a:gridCol>
                <a:gridCol w="332894">
                  <a:extLst>
                    <a:ext uri="{9D8B030D-6E8A-4147-A177-3AD203B41FA5}">
                      <a16:colId xmlns:a16="http://schemas.microsoft.com/office/drawing/2014/main" val="2497253313"/>
                    </a:ext>
                  </a:extLst>
                </a:gridCol>
              </a:tblGrid>
              <a:tr h="151624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62320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97942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706923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894987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69200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382833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060462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508929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24629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2477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4879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917752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1:09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564864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09Radwanice - Skrajna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68223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09290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097554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641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19541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598909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237317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31598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582216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4217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946478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59567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536790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01011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  <a:r>
                        <a:rPr lang="pl-PL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(szkoła) NŻ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1:19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23:26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1:21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16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1:23</a:t>
                      </a:r>
                    </a:p>
                  </a:txBody>
                  <a:tcPr marL="7025" marR="7025" marT="7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7729705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-20777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8029" y="475647"/>
            <a:ext cx="510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24356" y="1774899"/>
            <a:ext cx="25487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03" y="883219"/>
            <a:ext cx="25094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04.09.2023r.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58F51D99-9AB9-43A7-AD32-7404D30D9061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954292" y="5833876"/>
            <a:ext cx="2071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420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C27D9388-E28D-4A19-82AB-9E0F7CCAF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913010"/>
              </p:ext>
            </p:extLst>
          </p:nvPr>
        </p:nvGraphicFramePr>
        <p:xfrm>
          <a:off x="1083149" y="1270771"/>
          <a:ext cx="6766250" cy="5255943"/>
        </p:xfrm>
        <a:graphic>
          <a:graphicData uri="http://schemas.openxmlformats.org/drawingml/2006/table">
            <a:tbl>
              <a:tblPr/>
              <a:tblGrid>
                <a:gridCol w="2317212">
                  <a:extLst>
                    <a:ext uri="{9D8B030D-6E8A-4147-A177-3AD203B41FA5}">
                      <a16:colId xmlns:a16="http://schemas.microsoft.com/office/drawing/2014/main" val="217170130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1860969793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1298799146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553218261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1130446542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848482145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70794730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689961931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795841027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542339888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3778650382"/>
                    </a:ext>
                  </a:extLst>
                </a:gridCol>
                <a:gridCol w="404458">
                  <a:extLst>
                    <a:ext uri="{9D8B030D-6E8A-4147-A177-3AD203B41FA5}">
                      <a16:colId xmlns:a16="http://schemas.microsoft.com/office/drawing/2014/main" val="602782817"/>
                    </a:ext>
                  </a:extLst>
                </a:gridCol>
              </a:tblGrid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                           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44239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                            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5:15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8:15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22:15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1969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67982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(Dawida)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411303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88211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53021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    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33039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   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17699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13752"/>
                  </a:ext>
                </a:extLst>
              </a:tr>
              <a:tr h="165851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60007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631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844652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              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30623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NŻ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50800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21875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832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520065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        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27365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90722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          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036413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</a:t>
                      </a:r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- Orla NŻ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455713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– pętla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75417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39263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71060"/>
                  </a:ext>
                </a:extLst>
              </a:tr>
              <a:tr h="228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Parkowa NŻ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99034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303510"/>
                  </a:ext>
                </a:extLst>
              </a:tr>
              <a:tr h="1998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– ZOZ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3559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(1h) NŻ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031722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–Św.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Katarzyny/ Ziemska NŻ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 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84813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                                                  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39120"/>
                  </a:ext>
                </a:extLst>
              </a:tr>
              <a:tr h="1629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 Osiedle                                     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3145199"/>
                  </a:ext>
                </a:extLst>
              </a:tr>
              <a:tr h="1629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Św. Katarzyna                                               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5402"/>
                  </a:ext>
                </a:extLst>
              </a:tr>
              <a:tr h="72732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573381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898099" y="-4595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38656" y="330982"/>
            <a:ext cx="5102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Iwiny – Radomierzyce - Biestrzyków – Żerniki Wr. – Smardzów – Św. Katarzyna – Siechnice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815743" y="951799"/>
            <a:ext cx="27863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 r.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245E629-BDCE-49FF-91B3-D2F6A9639E68}"/>
              </a:ext>
            </a:extLst>
          </p:cNvPr>
          <p:cNvSpPr txBox="1"/>
          <p:nvPr/>
        </p:nvSpPr>
        <p:spPr>
          <a:xfrm>
            <a:off x="1284063" y="6559031"/>
            <a:ext cx="7357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pl-PL" sz="9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kurs skrócony do Św. Katarzyny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D7D555FC-0DF3-4306-843D-3508446C9A2F}"/>
              </a:ext>
            </a:extLst>
          </p:cNvPr>
          <p:cNvSpPr txBox="1"/>
          <p:nvPr/>
        </p:nvSpPr>
        <p:spPr>
          <a:xfrm>
            <a:off x="3624981" y="961455"/>
            <a:ext cx="44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cxnSp>
        <p:nvCxnSpPr>
          <p:cNvPr id="33" name="Łącznik prosty 32">
            <a:extLst>
              <a:ext uri="{FF2B5EF4-FFF2-40B4-BE49-F238E27FC236}">
                <a16:creationId xmlns:a16="http://schemas.microsoft.com/office/drawing/2014/main" id="{CFDA9F3D-D226-4CD4-9590-7C3B06F2F162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4712066" y="6443615"/>
            <a:ext cx="2071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10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F82A703-C419-4AAC-8488-92B2419D8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55116"/>
              </p:ext>
            </p:extLst>
          </p:nvPr>
        </p:nvGraphicFramePr>
        <p:xfrm>
          <a:off x="1166715" y="1233711"/>
          <a:ext cx="6735717" cy="5207804"/>
        </p:xfrm>
        <a:graphic>
          <a:graphicData uri="http://schemas.openxmlformats.org/drawingml/2006/table">
            <a:tbl>
              <a:tblPr/>
              <a:tblGrid>
                <a:gridCol w="2453407">
                  <a:extLst>
                    <a:ext uri="{9D8B030D-6E8A-4147-A177-3AD203B41FA5}">
                      <a16:colId xmlns:a16="http://schemas.microsoft.com/office/drawing/2014/main" val="227246035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3267424844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4137061194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3442327927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127736112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1572596907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4103590119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4130445305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1199633604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2065425515"/>
                    </a:ext>
                  </a:extLst>
                </a:gridCol>
                <a:gridCol w="428231">
                  <a:extLst>
                    <a:ext uri="{9D8B030D-6E8A-4147-A177-3AD203B41FA5}">
                      <a16:colId xmlns:a16="http://schemas.microsoft.com/office/drawing/2014/main" val="1473786222"/>
                    </a:ext>
                  </a:extLst>
                </a:gridCol>
              </a:tblGrid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42841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41861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296057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590940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1198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93356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13802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760951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72099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1627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68874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74215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11408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10449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21925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6219539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24226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544649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21560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727807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16660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486962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26371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1842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 (szkoła)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9434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40713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(ul. Skargi)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4467614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7365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02" y="959419"/>
            <a:ext cx="29104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 r.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D7C3DAF-022F-4B50-A39D-F4B3565DCB83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1107160" y="6493814"/>
            <a:ext cx="2071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073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C27D9388-E28D-4A19-82AB-9E0F7CCAF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602687"/>
              </p:ext>
            </p:extLst>
          </p:nvPr>
        </p:nvGraphicFramePr>
        <p:xfrm>
          <a:off x="1155573" y="1230749"/>
          <a:ext cx="5626592" cy="4533615"/>
        </p:xfrm>
        <a:graphic>
          <a:graphicData uri="http://schemas.openxmlformats.org/drawingml/2006/table">
            <a:tbl>
              <a:tblPr/>
              <a:tblGrid>
                <a:gridCol w="1755044">
                  <a:extLst>
                    <a:ext uri="{9D8B030D-6E8A-4147-A177-3AD203B41FA5}">
                      <a16:colId xmlns:a16="http://schemas.microsoft.com/office/drawing/2014/main" val="217170130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553218261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1130446542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848482145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70794730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689961931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795841027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542339888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3778650382"/>
                    </a:ext>
                  </a:extLst>
                </a:gridCol>
                <a:gridCol w="430172">
                  <a:extLst>
                    <a:ext uri="{9D8B030D-6E8A-4147-A177-3AD203B41FA5}">
                      <a16:colId xmlns:a16="http://schemas.microsoft.com/office/drawing/2014/main" val="602782817"/>
                    </a:ext>
                  </a:extLst>
                </a:gridCol>
              </a:tblGrid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44239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1969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67982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 (Dawida)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411303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88211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53021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33039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17699"/>
                  </a:ext>
                </a:extLst>
              </a:tr>
              <a:tr h="16868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13752"/>
                  </a:ext>
                </a:extLst>
              </a:tr>
              <a:tr h="165851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8:19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60007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- Rondo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844652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30623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50800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21875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832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520065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 - Rondo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273658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455713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75417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39263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7106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Parkowa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990344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30351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(5a)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8:36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35597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(1h)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8:38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031722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św. Katarzyny/Ziemska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848130"/>
                  </a:ext>
                </a:extLst>
              </a:tr>
              <a:tr h="15523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8:41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39120"/>
                  </a:ext>
                </a:extLst>
              </a:tr>
              <a:tr h="1629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6778" marR="6778" marT="6778" marB="0" anchor="ctr">
                    <a:lnL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F3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314519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38656" y="330982"/>
            <a:ext cx="5102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Iwiny – Radomierzyce - Biestrzyków – Żerniki Wr. – Smardzów – Św. Katarzyna – Siechnice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245E629-BDCE-49FF-91B3-D2F6A9639E68}"/>
              </a:ext>
            </a:extLst>
          </p:cNvPr>
          <p:cNvSpPr txBox="1"/>
          <p:nvPr/>
        </p:nvSpPr>
        <p:spPr>
          <a:xfrm>
            <a:off x="1083149" y="6224161"/>
            <a:ext cx="73578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3" name="Łącznik prosty 32">
            <a:extLst>
              <a:ext uri="{FF2B5EF4-FFF2-40B4-BE49-F238E27FC236}">
                <a16:creationId xmlns:a16="http://schemas.microsoft.com/office/drawing/2014/main" id="{CFDA9F3D-D226-4CD4-9590-7C3B06F2F162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rostokąt 23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53110" y="3076620"/>
            <a:ext cx="4006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ŚWIĄTECZNY</a:t>
            </a: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2015862" y="3461752"/>
            <a:ext cx="555472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Boże Narodzenie (25 i 26.XII), Nowy Rok (1.I) i Wielkanoc 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900000" y="903196"/>
            <a:ext cx="5429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dniu 25, 26.XII.  1.I, oraz pierwszy i drugi dzień Wielkanocy</a:t>
            </a:r>
          </a:p>
        </p:txBody>
      </p:sp>
    </p:spTree>
    <p:extLst>
      <p:ext uri="{BB962C8B-B14F-4D97-AF65-F5344CB8AC3E}">
        <p14:creationId xmlns:p14="http://schemas.microsoft.com/office/powerpoint/2010/main" val="737520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F82A703-C419-4AAC-8488-92B2419D8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044178"/>
              </p:ext>
            </p:extLst>
          </p:nvPr>
        </p:nvGraphicFramePr>
        <p:xfrm>
          <a:off x="1166715" y="1310640"/>
          <a:ext cx="6735720" cy="4996276"/>
        </p:xfrm>
        <a:graphic>
          <a:graphicData uri="http://schemas.openxmlformats.org/drawingml/2006/table">
            <a:tbl>
              <a:tblPr/>
              <a:tblGrid>
                <a:gridCol w="2619975">
                  <a:extLst>
                    <a:ext uri="{9D8B030D-6E8A-4147-A177-3AD203B41FA5}">
                      <a16:colId xmlns:a16="http://schemas.microsoft.com/office/drawing/2014/main" val="227246035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4137061194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3442327927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127736112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1572596907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4103590119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4130445305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1199633604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2065425515"/>
                    </a:ext>
                  </a:extLst>
                </a:gridCol>
                <a:gridCol w="457305">
                  <a:extLst>
                    <a:ext uri="{9D8B030D-6E8A-4147-A177-3AD203B41FA5}">
                      <a16:colId xmlns:a16="http://schemas.microsoft.com/office/drawing/2014/main" val="1473786222"/>
                    </a:ext>
                  </a:extLst>
                </a:gridCol>
              </a:tblGrid>
              <a:tr h="1090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42841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41861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296057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590940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1198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93356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13802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760951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72099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1627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68874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74215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11408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10449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21925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6219539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24226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544649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21560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727807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16660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486962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26371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18428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 (szkoła)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94345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21:14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40713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23:42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467614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865502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7365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D7C3DAF-022F-4B50-A39D-F4B3565DCB83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1107160" y="6378398"/>
            <a:ext cx="2071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53110" y="3076620"/>
            <a:ext cx="4006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ŚWIĄTECZNY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2015863" y="3461752"/>
            <a:ext cx="555472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Boże Narodzenie (25 i 26.XII), Nowy Rok (1.I) i Wielkanoc 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897121" y="934424"/>
            <a:ext cx="70053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dniu 25, 26.XII. Boże Narodzenie  1.I, Nowy Rok oraz Wielkanoc</a:t>
            </a:r>
          </a:p>
        </p:txBody>
      </p:sp>
    </p:spTree>
    <p:extLst>
      <p:ext uri="{BB962C8B-B14F-4D97-AF65-F5344CB8AC3E}">
        <p14:creationId xmlns:p14="http://schemas.microsoft.com/office/powerpoint/2010/main" val="2434586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0FA47211-9A08-4EE6-B3B4-535BA043C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323984"/>
              </p:ext>
            </p:extLst>
          </p:nvPr>
        </p:nvGraphicFramePr>
        <p:xfrm>
          <a:off x="932373" y="1228294"/>
          <a:ext cx="7520947" cy="4544905"/>
        </p:xfrm>
        <a:graphic>
          <a:graphicData uri="http://schemas.openxmlformats.org/drawingml/2006/table">
            <a:tbl>
              <a:tblPr/>
              <a:tblGrid>
                <a:gridCol w="1987822">
                  <a:extLst>
                    <a:ext uri="{9D8B030D-6E8A-4147-A177-3AD203B41FA5}">
                      <a16:colId xmlns:a16="http://schemas.microsoft.com/office/drawing/2014/main" val="461268296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3901267507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3616980446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3425833788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919354254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539866547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686160075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3753069706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94071303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841142666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3471940228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541655298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098311825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88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57301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Wzgórze Partyzantów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5:03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6:03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7:03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8:03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16:02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593829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Galeria Dominikańska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5:05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6:05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7:05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8:05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11:05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16:04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7095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Dworzec Autobusowy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22302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Hubska (Dawida)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655890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Prudnicka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755518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Kamienna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512877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Bardzka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415283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Krynicka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8:19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48091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Morwowa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762676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Bardzka (Cmentarz)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530614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Buforowa - Rondo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0412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Konduktorska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99754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Malinowskiego 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918089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Jagodzińska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69128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Kajdasza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16:29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439162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Vivaldiego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878312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Iwiny - Rondo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8:28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616554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Żerniki Wr. - Orla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31304"/>
                  </a:ext>
                </a:extLst>
              </a:tr>
              <a:tr h="172923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Żerniki Wrocławskie - pętla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1459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Żerniki Wrocławskie - Kolejowa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78420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Smardzów - Reja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6421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skrzy. Parkowa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250903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skrzy. Żernicka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286336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Główna (5a)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8:39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275854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Święta Katarzyna - Główna (1h)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5:40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8:41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22:42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66370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- wiadukt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5:42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18:48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22:44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834689"/>
                  </a:ext>
                </a:extLst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NŻ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5:43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8:44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16:47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193925"/>
                  </a:ext>
                </a:extLst>
              </a:tr>
              <a:tr h="169881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Siechnice - Osiedle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5:45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6:46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7:46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8:46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9:48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15:48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16:49</a:t>
                      </a:r>
                    </a:p>
                  </a:txBody>
                  <a:tcPr marL="5571" marR="5571" marT="55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22:47</a:t>
                      </a:r>
                    </a:p>
                  </a:txBody>
                  <a:tcPr marL="6778" marR="6778" marT="67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186317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896196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810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614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2834640" y="475647"/>
            <a:ext cx="6240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Iwiny – Żerniki Wr. – Smardzów – Św. Katarzyna – Siechnice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C8913F23-0BBE-4438-B5E9-042FEF879E21}"/>
              </a:ext>
            </a:extLst>
          </p:cNvPr>
          <p:cNvSpPr txBox="1"/>
          <p:nvPr/>
        </p:nvSpPr>
        <p:spPr>
          <a:xfrm>
            <a:off x="900000" y="5982455"/>
            <a:ext cx="3672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</a:t>
            </a:r>
            <a:r>
              <a:rPr lang="pl-PL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przystanek na życzenie</a:t>
            </a:r>
            <a:endParaRPr lang="pl-PL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2" name="Łącznik prosty 41">
            <a:extLst>
              <a:ext uri="{FF2B5EF4-FFF2-40B4-BE49-F238E27FC236}">
                <a16:creationId xmlns:a16="http://schemas.microsoft.com/office/drawing/2014/main" id="{0D6CED8A-578F-46A9-B138-32DA9CD5E413}"/>
              </a:ext>
            </a:extLst>
          </p:cNvPr>
          <p:cNvCxnSpPr>
            <a:cxnSpLocks/>
          </p:cNvCxnSpPr>
          <p:nvPr/>
        </p:nvCxnSpPr>
        <p:spPr>
          <a:xfrm>
            <a:off x="2351932" y="877914"/>
            <a:ext cx="6792068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 20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61995" y="2689275"/>
            <a:ext cx="4355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WIGILIA 24.XII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59" y="920547"/>
            <a:ext cx="30457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Wigilię  24.XII</a:t>
            </a:r>
          </a:p>
        </p:txBody>
      </p:sp>
    </p:spTree>
    <p:extLst>
      <p:ext uri="{BB962C8B-B14F-4D97-AF65-F5344CB8AC3E}">
        <p14:creationId xmlns:p14="http://schemas.microsoft.com/office/powerpoint/2010/main" val="2944021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ako">
  <a:themeElements>
    <a:clrScheme name="Trako">
      <a:dk1>
        <a:srgbClr val="000000"/>
      </a:dk1>
      <a:lt1>
        <a:sysClr val="window" lastClr="FFFFFF"/>
      </a:lt1>
      <a:dk2>
        <a:srgbClr val="331A5E"/>
      </a:dk2>
      <a:lt2>
        <a:srgbClr val="F68D28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ko" id="{E46A5FA0-D9B2-4CC8-AC3C-3E182A8624FC}" vid="{2A21D164-A8C1-44A3-AE7D-C30506FE85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4B9C36E08B59488C40EC897D9F002B" ma:contentTypeVersion="10" ma:contentTypeDescription="Utwórz nowy dokument." ma:contentTypeScope="" ma:versionID="cd024e17eb186358633afb942d45c161">
  <xsd:schema xmlns:xsd="http://www.w3.org/2001/XMLSchema" xmlns:xs="http://www.w3.org/2001/XMLSchema" xmlns:p="http://schemas.microsoft.com/office/2006/metadata/properties" xmlns:ns2="754fca99-9019-4d47-8859-2bf938584ba8" xmlns:ns3="e7be60a9-f58d-4f33-b8ca-e2f3ca6a0467" targetNamespace="http://schemas.microsoft.com/office/2006/metadata/properties" ma:root="true" ma:fieldsID="6a3997f605aa8602b067bd6aa82bde2d" ns2:_="" ns3:_="">
    <xsd:import namespace="754fca99-9019-4d47-8859-2bf938584ba8"/>
    <xsd:import namespace="e7be60a9-f58d-4f33-b8ca-e2f3ca6a04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4fca99-9019-4d47-8859-2bf938584b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be60a9-f58d-4f33-b8ca-e2f3ca6a04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68BF79-911F-40E4-AB7B-2375BDA85D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4fca99-9019-4d47-8859-2bf938584ba8"/>
    <ds:schemaRef ds:uri="e7be60a9-f58d-4f33-b8ca-e2f3ca6a04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34943A-93BB-44C5-93A8-E2048CA491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75565F-E98F-4E9E-BDB4-E09399C7995D}">
  <ds:schemaRefs>
    <ds:schemaRef ds:uri="http://purl.org/dc/elements/1.1/"/>
    <ds:schemaRef ds:uri="http://schemas.microsoft.com/office/2006/documentManagement/types"/>
    <ds:schemaRef ds:uri="e7be60a9-f58d-4f33-b8ca-e2f3ca6a0467"/>
    <ds:schemaRef ds:uri="http://schemas.microsoft.com/office/2006/metadata/properties"/>
    <ds:schemaRef ds:uri="754fca99-9019-4d47-8859-2bf938584ba8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9512</TotalTime>
  <Words>7549</Words>
  <Application>Microsoft Office PowerPoint</Application>
  <PresentationFormat>Pokaz na ekranie (4:3)</PresentationFormat>
  <Paragraphs>5296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Semibold</vt:lpstr>
      <vt:lpstr>Trako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rozkład jazdy linii 810</dc:title>
  <dc:creator>TRAKO PROJEKTY TRANSPORTOWE</dc:creator>
  <cp:lastModifiedBy>Emilia Gol-Junik</cp:lastModifiedBy>
  <cp:revision>564</cp:revision>
  <cp:lastPrinted>2019-03-20T15:10:41Z</cp:lastPrinted>
  <dcterms:created xsi:type="dcterms:W3CDTF">2015-12-15T11:20:49Z</dcterms:created>
  <dcterms:modified xsi:type="dcterms:W3CDTF">2023-08-28T11:23:00Z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0x010100074B9C36E08B59488C40EC897D9F002B</vt:lpwstr>
  </property>
  <property fmtid="{D5CDD505-2E9C-101B-9397-08002B2CF9AE}" pid="3" name="AuthorIds_UIVersion_6144">
    <vt:lpwstr>237</vt:lpwstr>
  </property>
</Properties>
</file>